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410" r:id="rId5"/>
    <p:sldId id="383" r:id="rId6"/>
    <p:sldId id="409" r:id="rId7"/>
    <p:sldId id="391" r:id="rId8"/>
    <p:sldId id="408" r:id="rId9"/>
    <p:sldId id="389" r:id="rId10"/>
    <p:sldId id="397" r:id="rId11"/>
    <p:sldId id="412" r:id="rId12"/>
    <p:sldId id="411" r:id="rId13"/>
    <p:sldId id="39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8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16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5/10/24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5/10/24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3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4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7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/>
              <a:t>Java</a:t>
            </a:r>
            <a:r>
              <a:rPr lang="zh-TW" altLang="en-US"/>
              <a:t>第一堂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>
            <a:normAutofit/>
          </a:bodyPr>
          <a:lstStyle/>
          <a:p>
            <a:r>
              <a:rPr lang="zh-TW" altLang="en-US" sz="4000"/>
              <a:t>什麼是</a:t>
            </a:r>
            <a:r>
              <a:rPr lang="en-US" altLang="zh-TW" sz="4000"/>
              <a:t>Java</a:t>
            </a:r>
            <a:endParaRPr lang="en-US" sz="4000" dirty="0"/>
          </a:p>
          <a:p>
            <a:r>
              <a:rPr lang="zh-TW" altLang="en-US" sz="4000"/>
              <a:t>學習</a:t>
            </a:r>
            <a:r>
              <a:rPr lang="en-US" altLang="zh-TW" sz="4000"/>
              <a:t>Java</a:t>
            </a:r>
            <a:r>
              <a:rPr lang="zh-TW" altLang="en-US" sz="4000"/>
              <a:t>好之好處</a:t>
            </a:r>
            <a:endParaRPr lang="en-US" altLang="zh-TW" sz="4000"/>
          </a:p>
          <a:p>
            <a:r>
              <a:rPr lang="en-US" sz="4000"/>
              <a:t>Java</a:t>
            </a:r>
            <a:r>
              <a:rPr lang="zh-TW" altLang="en-US" sz="4000"/>
              <a:t>學習地圖</a:t>
            </a:r>
            <a:endParaRPr lang="en-US" altLang="zh-TW" sz="4000"/>
          </a:p>
          <a:p>
            <a:r>
              <a:rPr lang="zh-TW" altLang="en-US" sz="4000"/>
              <a:t>安裝</a:t>
            </a:r>
            <a:endParaRPr lang="en-US" sz="4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A close-up of a plant">
            <a:extLst>
              <a:ext uri="{FF2B5EF4-FFF2-40B4-BE49-F238E27FC236}">
                <a16:creationId xmlns:a16="http://schemas.microsoft.com/office/drawing/2014/main" id="{8DB431A1-9806-9CFE-0E5F-1A5611C2A66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3"/>
          <a:stretch/>
        </p:blipFill>
        <p:spPr>
          <a:xfrm>
            <a:off x="0" y="0"/>
            <a:ext cx="12192000" cy="6880225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C37279A-330D-886F-340D-494A5005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/>
          <a:lstStyle/>
          <a:p>
            <a:r>
              <a:rPr lang="zh-TW" altLang="en-US" sz="6000"/>
              <a:t>什麼是</a:t>
            </a:r>
            <a:r>
              <a:rPr lang="en-US" altLang="zh-TW" sz="6000"/>
              <a:t>Java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4937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/>
              <a:t>什麼是</a:t>
            </a:r>
            <a:r>
              <a:rPr lang="en-US" altLang="zh-TW"/>
              <a:t>Java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26955" y="2401941"/>
            <a:ext cx="8916494" cy="4064486"/>
          </a:xfrm>
        </p:spPr>
        <p:txBody>
          <a:bodyPr>
            <a:normAutofit/>
          </a:bodyPr>
          <a:lstStyle/>
          <a:p>
            <a:pPr algn="l"/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是一種廣泛使用的電腦程式設計語言，由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Sun Microsystems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在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1995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年首次發表。它具有以下特性：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400" b="1" i="0">
                <a:solidFill>
                  <a:srgbClr val="111111"/>
                </a:solidFill>
                <a:effectLst/>
                <a:latin typeface="-apple-system"/>
              </a:rPr>
              <a:t>跨平台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：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程式在不同的作業系統上都能運行，這是因為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程式會先被編譯成位元組碼，然後由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虛擬機器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(JVM)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來解釋執行，達到「一次編寫，到處執行」的效果。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400" b="1" i="0">
                <a:solidFill>
                  <a:srgbClr val="111111"/>
                </a:solidFill>
                <a:effectLst/>
                <a:latin typeface="-apple-system"/>
              </a:rPr>
              <a:t>物件導向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：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採用物件導向程式設計 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(OOP)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的模型，這種模型讓程式設計更加模組化，提高了程式的重用性和維護性。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400" b="1" i="0">
                <a:solidFill>
                  <a:srgbClr val="111111"/>
                </a:solidFill>
                <a:effectLst/>
                <a:latin typeface="-apple-system"/>
              </a:rPr>
              <a:t>泛型程式設計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：</a:t>
            </a:r>
            <a:r>
              <a:rPr lang="en-US" altLang="zh-TW" sz="2400" b="0" i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zh-TW" altLang="en-US" sz="2400" b="0" i="0">
                <a:solidFill>
                  <a:srgbClr val="111111"/>
                </a:solidFill>
                <a:effectLst/>
                <a:latin typeface="-apple-system"/>
              </a:rPr>
              <a:t>支援泛型程式設計，這讓程式設計師可以撰寫更加靈活和可重用的程式。</a:t>
            </a:r>
            <a:endParaRPr lang="en-US" sz="2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zh-TW" altLang="en-US"/>
              <a:t>學習</a:t>
            </a:r>
            <a:r>
              <a:rPr lang="en-US" altLang="zh-TW"/>
              <a:t>Java</a:t>
            </a:r>
            <a:r>
              <a:rPr lang="zh-TW" altLang="en-US"/>
              <a:t>的好處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5153297" cy="3597470"/>
          </a:xfrm>
        </p:spPr>
        <p:txBody>
          <a:bodyPr>
            <a:normAutofit/>
          </a:bodyPr>
          <a:lstStyle/>
          <a:p>
            <a:pPr lvl="1"/>
            <a:r>
              <a:rPr lang="en-US" sz="4000" dirty="0" err="1"/>
              <a:t>括</a:t>
            </a:r>
            <a:r>
              <a:rPr lang="zh-TW" altLang="en-US" sz="4000" dirty="0"/>
              <a:t>號</a:t>
            </a:r>
            <a:endParaRPr lang="en-US" sz="4000" dirty="0"/>
          </a:p>
          <a:p>
            <a:pPr lvl="1"/>
            <a:r>
              <a:rPr lang="en-US" sz="4000" dirty="0"/>
              <a:t>Object Oriented (OOP)</a:t>
            </a:r>
          </a:p>
          <a:p>
            <a:pPr lvl="1"/>
            <a:r>
              <a:rPr lang="en-US" sz="4000" dirty="0" err="1"/>
              <a:t>不同編程範式</a:t>
            </a:r>
            <a:endParaRPr lang="en-US" sz="4000" dirty="0"/>
          </a:p>
        </p:txBody>
      </p:sp>
      <p:pic>
        <p:nvPicPr>
          <p:cNvPr id="1026" name="Picture 2" descr="Java Logo, symbol, meaning, history, PNG, brand">
            <a:extLst>
              <a:ext uri="{FF2B5EF4-FFF2-40B4-BE49-F238E27FC236}">
                <a16:creationId xmlns:a16="http://schemas.microsoft.com/office/drawing/2014/main" id="{20629D40-6C7C-922A-36D9-E100194747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7" r="32816"/>
          <a:stretch/>
        </p:blipFill>
        <p:spPr bwMode="auto">
          <a:xfrm>
            <a:off x="8015948" y="2676525"/>
            <a:ext cx="1219200" cy="197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7EC46E8-D7D0-981B-7FAE-456853A3E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22" y="3320543"/>
            <a:ext cx="1514707" cy="170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93F638D-D036-64BE-8B46-DA8EAEB95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260" y="3722133"/>
            <a:ext cx="1552864" cy="174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Java Learning Road Map : r/Students_AcademicHelp">
            <a:extLst>
              <a:ext uri="{FF2B5EF4-FFF2-40B4-BE49-F238E27FC236}">
                <a16:creationId xmlns:a16="http://schemas.microsoft.com/office/drawing/2014/main" id="{8B83F0CF-487A-197C-B98F-2DDDA1369B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28" b="9206"/>
          <a:stretch/>
        </p:blipFill>
        <p:spPr bwMode="auto">
          <a:xfrm>
            <a:off x="5153026" y="1045027"/>
            <a:ext cx="7196269" cy="388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Java Learning Road Map : r/Students_AcademicHelp">
            <a:extLst>
              <a:ext uri="{FF2B5EF4-FFF2-40B4-BE49-F238E27FC236}">
                <a16:creationId xmlns:a16="http://schemas.microsoft.com/office/drawing/2014/main" id="{6D871A46-EE3C-3BBC-9DD8-64D4BB06C4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7" b="36614"/>
          <a:stretch/>
        </p:blipFill>
        <p:spPr bwMode="auto">
          <a:xfrm>
            <a:off x="166915" y="312057"/>
            <a:ext cx="5644116" cy="580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20D01D2-4885-2E72-2771-515D67457D74}"/>
              </a:ext>
            </a:extLst>
          </p:cNvPr>
          <p:cNvGrpSpPr/>
          <p:nvPr/>
        </p:nvGrpSpPr>
        <p:grpSpPr>
          <a:xfrm>
            <a:off x="8820212" y="6117771"/>
            <a:ext cx="3204873" cy="573461"/>
            <a:chOff x="8987127" y="145039"/>
            <a:chExt cx="3204873" cy="573461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6BC2BD26-3FE8-1CA2-7976-761A3A23A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56C31FD8-E208-0FD0-FEB3-2FDD354B6940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087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 err="1"/>
              <a:t>安裝Java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5C6F772-4B58-12F0-6560-2DDDDC7D266A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E5A16902-580A-E656-0982-3141D73F68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9F743155-2A7F-FD3D-38E1-48F89955BB1A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D631EB9-7A15-C7A9-7635-33E9F68DADFE}"/>
              </a:ext>
            </a:extLst>
          </p:cNvPr>
          <p:cNvSpPr/>
          <p:nvPr/>
        </p:nvSpPr>
        <p:spPr>
          <a:xfrm>
            <a:off x="1894113" y="1676400"/>
            <a:ext cx="7840252" cy="41873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D440-460C-DBE8-39B4-61E314309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5665" y="2262687"/>
            <a:ext cx="7982222" cy="2332626"/>
          </a:xfrm>
        </p:spPr>
        <p:txBody>
          <a:bodyPr/>
          <a:lstStyle/>
          <a:p>
            <a:r>
              <a:rPr lang="en-US" sz="8000" dirty="0" err="1"/>
              <a:t>網址java.sun.com</a:t>
            </a:r>
            <a:endParaRPr lang="en-US" sz="8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8DFE96-2123-7053-28DA-FC0C135DEF7B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12354BB0-27C8-54DC-54BC-06EBF0B0E8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20CE6ED5-B1CE-CBFB-3689-3809EE53E827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11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 err="1"/>
              <a:t>寫第一個Java</a:t>
            </a:r>
            <a:r>
              <a:rPr lang="en-US" dirty="0"/>
              <a:t> 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738CA-A53E-6A3E-C2F2-8F67519DE7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6000" dirty="0"/>
              <a:t>Hello World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E3E169-A75B-A1DA-9C2D-BE552877784B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69D8935C-32F8-E511-6796-E2031A4D9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3376935-7BFD-CBB9-9E7B-16E0F8F3592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080503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132</TotalTime>
  <Words>222</Words>
  <Application>Microsoft Macintosh PowerPoint</Application>
  <PresentationFormat>Widescreen</PresentationFormat>
  <Paragraphs>41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Calibri</vt:lpstr>
      <vt:lpstr>Franklin Gothic Book</vt:lpstr>
      <vt:lpstr>Franklin Gothic Demi</vt:lpstr>
      <vt:lpstr>Custom</vt:lpstr>
      <vt:lpstr>Java第一堂</vt:lpstr>
      <vt:lpstr>Agenda</vt:lpstr>
      <vt:lpstr>什麼是Java</vt:lpstr>
      <vt:lpstr>什麼是Java</vt:lpstr>
      <vt:lpstr>學習Java的好處</vt:lpstr>
      <vt:lpstr>PowerPoint Presentation</vt:lpstr>
      <vt:lpstr>安裝Java</vt:lpstr>
      <vt:lpstr>網址java.sun.com</vt:lpstr>
      <vt:lpstr>寫第一個Java Program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13</cp:revision>
  <dcterms:created xsi:type="dcterms:W3CDTF">2024-05-10T11:32:53Z</dcterms:created>
  <dcterms:modified xsi:type="dcterms:W3CDTF">2024-05-10T13:49:01Z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