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22"/>
  </p:notesMasterIdLst>
  <p:handoutMasterIdLst>
    <p:handoutMasterId r:id="rId23"/>
  </p:handoutMasterIdLst>
  <p:sldIdLst>
    <p:sldId id="410" r:id="rId5"/>
    <p:sldId id="383" r:id="rId6"/>
    <p:sldId id="391" r:id="rId7"/>
    <p:sldId id="420" r:id="rId8"/>
    <p:sldId id="421" r:id="rId9"/>
    <p:sldId id="422" r:id="rId10"/>
    <p:sldId id="423" r:id="rId11"/>
    <p:sldId id="424" r:id="rId12"/>
    <p:sldId id="426" r:id="rId13"/>
    <p:sldId id="425" r:id="rId14"/>
    <p:sldId id="430" r:id="rId15"/>
    <p:sldId id="427" r:id="rId16"/>
    <p:sldId id="428" r:id="rId17"/>
    <p:sldId id="429" r:id="rId18"/>
    <p:sldId id="431" r:id="rId19"/>
    <p:sldId id="432" r:id="rId20"/>
    <p:sldId id="41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34" autoAdjust="0"/>
    <p:restoredTop sz="96327" autoAdjust="0"/>
  </p:normalViewPr>
  <p:slideViewPr>
    <p:cSldViewPr snapToGrid="0">
      <p:cViewPr varScale="1">
        <p:scale>
          <a:sx n="212" d="100"/>
          <a:sy n="212" d="100"/>
        </p:scale>
        <p:origin x="1520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5/24/24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5/24/24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第三堂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970" y="1161989"/>
            <a:ext cx="1344692" cy="134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755" y="1188312"/>
            <a:ext cx="5162327" cy="3515199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3600" dirty="0">
                <a:effectLst/>
              </a:rPr>
              <a:t>for</a:t>
            </a:r>
            <a:r>
              <a:rPr lang="en-HK" sz="3600" dirty="0"/>
              <a:t> (</a:t>
            </a:r>
            <a:r>
              <a:rPr lang="en-HK" sz="3600" dirty="0">
                <a:effectLst/>
              </a:rPr>
              <a:t>int</a:t>
            </a:r>
            <a:r>
              <a:rPr lang="en-HK" sz="3600" dirty="0"/>
              <a:t> </a:t>
            </a:r>
            <a:r>
              <a:rPr lang="en-HK" sz="3600" dirty="0" err="1"/>
              <a:t>i</a:t>
            </a:r>
            <a:r>
              <a:rPr lang="en-HK" sz="3600" dirty="0"/>
              <a:t> = </a:t>
            </a:r>
            <a:r>
              <a:rPr lang="en-HK" sz="3600" dirty="0">
                <a:effectLst/>
              </a:rPr>
              <a:t>3</a:t>
            </a:r>
            <a:r>
              <a:rPr lang="en-HK" sz="3600" dirty="0"/>
              <a:t>; </a:t>
            </a:r>
            <a:r>
              <a:rPr lang="en-HK" sz="3600" dirty="0" err="1"/>
              <a:t>i</a:t>
            </a:r>
            <a:r>
              <a:rPr lang="en-HK" sz="3600" dirty="0"/>
              <a:t> &gt; 0; </a:t>
            </a:r>
            <a:r>
              <a:rPr lang="en-HK" sz="3600" dirty="0" err="1"/>
              <a:t>i</a:t>
            </a:r>
            <a:r>
              <a:rPr lang="en-HK" sz="3600" dirty="0"/>
              <a:t>--) { 	</a:t>
            </a:r>
            <a:r>
              <a:rPr lang="en-HK" sz="3600" dirty="0" err="1"/>
              <a:t>System.out.</a:t>
            </a:r>
            <a:r>
              <a:rPr lang="en-HK" sz="3600" dirty="0" err="1">
                <a:effectLst/>
              </a:rPr>
              <a:t>println</a:t>
            </a:r>
            <a:r>
              <a:rPr lang="en-HK" sz="3600" dirty="0">
                <a:effectLst/>
              </a:rPr>
              <a:t>(</a:t>
            </a:r>
            <a:r>
              <a:rPr lang="en-HK" sz="3600" dirty="0" err="1"/>
              <a:t>i</a:t>
            </a:r>
            <a:r>
              <a:rPr lang="en-HK" sz="3600" dirty="0"/>
              <a:t>);</a:t>
            </a:r>
            <a:br>
              <a:rPr lang="en-HK" sz="3600" dirty="0"/>
            </a:br>
            <a:r>
              <a:rPr lang="en-HK" sz="3600" dirty="0"/>
              <a:t>}</a:t>
            </a:r>
            <a:endParaRPr lang="en-US" sz="4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76D94C-DDFA-3A30-1F45-F4331977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516677"/>
              </p:ext>
            </p:extLst>
          </p:nvPr>
        </p:nvGraphicFramePr>
        <p:xfrm>
          <a:off x="6786282" y="549337"/>
          <a:ext cx="4915648" cy="55113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6118">
                  <a:extLst>
                    <a:ext uri="{9D8B030D-6E8A-4147-A177-3AD203B41FA5}">
                      <a16:colId xmlns:a16="http://schemas.microsoft.com/office/drawing/2014/main" val="2794670552"/>
                    </a:ext>
                  </a:extLst>
                </a:gridCol>
                <a:gridCol w="1779354">
                  <a:extLst>
                    <a:ext uri="{9D8B030D-6E8A-4147-A177-3AD203B41FA5}">
                      <a16:colId xmlns:a16="http://schemas.microsoft.com/office/drawing/2014/main" val="2307850379"/>
                    </a:ext>
                  </a:extLst>
                </a:gridCol>
                <a:gridCol w="2150176">
                  <a:extLst>
                    <a:ext uri="{9D8B030D-6E8A-4147-A177-3AD203B41FA5}">
                      <a16:colId xmlns:a16="http://schemas.microsoft.com/office/drawing/2014/main" val="2468930953"/>
                    </a:ext>
                  </a:extLst>
                </a:gridCol>
              </a:tblGrid>
              <a:tr h="459279">
                <a:tc>
                  <a:txBody>
                    <a:bodyPr/>
                    <a:lstStyle/>
                    <a:p>
                      <a:r>
                        <a:rPr lang="en-US" dirty="0" err="1"/>
                        <a:t>次序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執行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i的數值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998904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17424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800" dirty="0" err="1"/>
                        <a:t>i</a:t>
                      </a:r>
                      <a:r>
                        <a:rPr lang="en-HK" sz="1800" dirty="0"/>
                        <a:t> &gt;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74574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677715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74983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&gt;0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3438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773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8235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&gt;0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563678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951730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5340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&gt;0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945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760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4360" y="1422928"/>
            <a:ext cx="5444761" cy="3570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K" sz="1800" b="0" dirty="0">
                <a:solidFill>
                  <a:srgbClr val="AF00D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for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 (</a:t>
            </a:r>
            <a:r>
              <a:rPr lang="en-HK" sz="1800" b="0" dirty="0">
                <a:solidFill>
                  <a:srgbClr val="267F99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int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 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 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=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 </a:t>
            </a:r>
            <a:r>
              <a:rPr lang="en-HK" sz="1800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1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, </a:t>
            </a:r>
            <a:r>
              <a:rPr lang="en-HK" sz="18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x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=</a:t>
            </a:r>
            <a:r>
              <a:rPr lang="en-HK" sz="1800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2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; 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&lt;=</a:t>
            </a:r>
            <a:r>
              <a:rPr lang="en-HK" sz="1800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3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; 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++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, </a:t>
            </a:r>
            <a:r>
              <a:rPr lang="en-HK" sz="18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x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+=</a:t>
            </a:r>
            <a:r>
              <a:rPr lang="en-HK" sz="1800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2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) {</a:t>
            </a:r>
          </a:p>
          <a:p>
            <a:pPr marL="0" indent="0">
              <a:buNone/>
            </a:pPr>
            <a:r>
              <a:rPr lang="en-HK" sz="1800" dirty="0">
                <a:solidFill>
                  <a:srgbClr val="267F99"/>
                </a:solidFill>
                <a:highlight>
                  <a:srgbClr val="FFFFFF"/>
                </a:highlight>
                <a:latin typeface="Menlo" panose="020B0609030804020204" pitchFamily="49" charset="0"/>
              </a:rPr>
              <a:t>  </a:t>
            </a:r>
            <a:r>
              <a:rPr lang="en-HK" sz="1800" b="0" dirty="0" err="1">
                <a:solidFill>
                  <a:srgbClr val="267F99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System</a:t>
            </a:r>
            <a:r>
              <a:rPr lang="en-HK" sz="1800" b="0" dirty="0" err="1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.</a:t>
            </a:r>
            <a:r>
              <a:rPr lang="en-HK" sz="1800" b="0" dirty="0" err="1">
                <a:solidFill>
                  <a:srgbClr val="0070C1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out</a:t>
            </a:r>
            <a:r>
              <a:rPr lang="en-HK" sz="1800" b="0" dirty="0" err="1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.</a:t>
            </a:r>
            <a:r>
              <a:rPr lang="en-HK" sz="1800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println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(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</a:t>
            </a:r>
            <a:r>
              <a:rPr lang="en-HK" sz="1800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+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x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);</a:t>
            </a:r>
          </a:p>
          <a:p>
            <a:pPr marL="0" indent="0">
              <a:buNone/>
            </a:pP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}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76D94C-DDFA-3A30-1F45-F4331977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977589"/>
              </p:ext>
            </p:extLst>
          </p:nvPr>
        </p:nvGraphicFramePr>
        <p:xfrm>
          <a:off x="6214311" y="549337"/>
          <a:ext cx="5672086" cy="55113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49705">
                  <a:extLst>
                    <a:ext uri="{9D8B030D-6E8A-4147-A177-3AD203B41FA5}">
                      <a16:colId xmlns:a16="http://schemas.microsoft.com/office/drawing/2014/main" val="2794670552"/>
                    </a:ext>
                  </a:extLst>
                </a:gridCol>
                <a:gridCol w="1717455">
                  <a:extLst>
                    <a:ext uri="{9D8B030D-6E8A-4147-A177-3AD203B41FA5}">
                      <a16:colId xmlns:a16="http://schemas.microsoft.com/office/drawing/2014/main" val="2307850379"/>
                    </a:ext>
                  </a:extLst>
                </a:gridCol>
                <a:gridCol w="1072975">
                  <a:extLst>
                    <a:ext uri="{9D8B030D-6E8A-4147-A177-3AD203B41FA5}">
                      <a16:colId xmlns:a16="http://schemas.microsoft.com/office/drawing/2014/main" val="2468930953"/>
                    </a:ext>
                  </a:extLst>
                </a:gridCol>
                <a:gridCol w="1327263">
                  <a:extLst>
                    <a:ext uri="{9D8B030D-6E8A-4147-A177-3AD203B41FA5}">
                      <a16:colId xmlns:a16="http://schemas.microsoft.com/office/drawing/2014/main" val="1515769271"/>
                    </a:ext>
                  </a:extLst>
                </a:gridCol>
                <a:gridCol w="904688">
                  <a:extLst>
                    <a:ext uri="{9D8B030D-6E8A-4147-A177-3AD203B41FA5}">
                      <a16:colId xmlns:a16="http://schemas.microsoft.com/office/drawing/2014/main" val="2252888094"/>
                    </a:ext>
                  </a:extLst>
                </a:gridCol>
              </a:tblGrid>
              <a:tr h="459279">
                <a:tc>
                  <a:txBody>
                    <a:bodyPr/>
                    <a:lstStyle/>
                    <a:p>
                      <a:r>
                        <a:rPr lang="en-US" dirty="0" err="1"/>
                        <a:t>次序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執行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i的數值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x的數值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輪出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998904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800" b="0" dirty="0" err="1">
                          <a:solidFill>
                            <a:srgbClr val="00108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i</a:t>
                      </a:r>
                      <a:r>
                        <a:rPr lang="en-HK" sz="1800" b="0" dirty="0">
                          <a:solidFill>
                            <a:srgbClr val="3B3B3B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 </a:t>
                      </a:r>
                      <a:r>
                        <a:rPr lang="en-HK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=</a:t>
                      </a:r>
                      <a:r>
                        <a:rPr lang="en-HK" sz="1800" b="0" dirty="0">
                          <a:solidFill>
                            <a:srgbClr val="3B3B3B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 </a:t>
                      </a:r>
                      <a:r>
                        <a:rPr lang="en-HK" sz="1800" b="0" dirty="0">
                          <a:solidFill>
                            <a:srgbClr val="098658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1</a:t>
                      </a:r>
                      <a:r>
                        <a:rPr lang="en-HK" sz="1800" b="0" dirty="0">
                          <a:solidFill>
                            <a:srgbClr val="3B3B3B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, </a:t>
                      </a:r>
                      <a:r>
                        <a:rPr lang="en-HK" sz="1800" b="0" dirty="0">
                          <a:solidFill>
                            <a:srgbClr val="00108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x</a:t>
                      </a:r>
                      <a:r>
                        <a:rPr lang="en-HK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=</a:t>
                      </a:r>
                      <a:r>
                        <a:rPr lang="en-HK" sz="1800" b="0" dirty="0">
                          <a:solidFill>
                            <a:srgbClr val="098658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17424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&lt;=3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74574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print(</a:t>
                      </a:r>
                      <a:r>
                        <a:rPr lang="en-US" dirty="0" err="1"/>
                        <a:t>i+x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677715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800" b="0" dirty="0" err="1">
                          <a:solidFill>
                            <a:srgbClr val="00108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i</a:t>
                      </a:r>
                      <a:r>
                        <a:rPr lang="en-HK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++</a:t>
                      </a:r>
                      <a:r>
                        <a:rPr lang="en-HK" sz="1800" b="0" dirty="0">
                          <a:solidFill>
                            <a:srgbClr val="3B3B3B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, </a:t>
                      </a:r>
                      <a:r>
                        <a:rPr lang="en-HK" sz="1800" b="0" dirty="0">
                          <a:solidFill>
                            <a:srgbClr val="00108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x</a:t>
                      </a:r>
                      <a:r>
                        <a:rPr lang="en-HK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+=</a:t>
                      </a:r>
                      <a:r>
                        <a:rPr lang="en-HK" sz="1800" b="0" dirty="0">
                          <a:solidFill>
                            <a:srgbClr val="098658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74983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i</a:t>
                      </a:r>
                      <a:r>
                        <a:rPr lang="en-US" dirty="0"/>
                        <a:t>&lt;=3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3438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print(</a:t>
                      </a:r>
                      <a:r>
                        <a:rPr lang="en-US" dirty="0" err="1"/>
                        <a:t>i+x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773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0" dirty="0" err="1">
                          <a:solidFill>
                            <a:srgbClr val="00108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i</a:t>
                      </a:r>
                      <a:r>
                        <a:rPr lang="en-HK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++</a:t>
                      </a:r>
                      <a:r>
                        <a:rPr lang="en-HK" sz="1800" b="0" dirty="0">
                          <a:solidFill>
                            <a:srgbClr val="3B3B3B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, </a:t>
                      </a:r>
                      <a:r>
                        <a:rPr lang="en-HK" sz="1800" b="0" dirty="0">
                          <a:solidFill>
                            <a:srgbClr val="00108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x</a:t>
                      </a:r>
                      <a:r>
                        <a:rPr lang="en-HK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+=</a:t>
                      </a:r>
                      <a:r>
                        <a:rPr lang="en-HK" sz="1800" b="0" dirty="0">
                          <a:solidFill>
                            <a:srgbClr val="098658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8235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i</a:t>
                      </a:r>
                      <a:r>
                        <a:rPr lang="en-US" dirty="0"/>
                        <a:t>&lt;=3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563678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print(</a:t>
                      </a:r>
                      <a:r>
                        <a:rPr lang="en-US" dirty="0" err="1"/>
                        <a:t>i+x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951730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0" dirty="0" err="1">
                          <a:solidFill>
                            <a:srgbClr val="00108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i</a:t>
                      </a:r>
                      <a:r>
                        <a:rPr lang="en-HK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++</a:t>
                      </a:r>
                      <a:r>
                        <a:rPr lang="en-HK" sz="1800" b="0" dirty="0">
                          <a:solidFill>
                            <a:srgbClr val="3B3B3B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, </a:t>
                      </a:r>
                      <a:r>
                        <a:rPr lang="en-HK" sz="1800" b="0" dirty="0">
                          <a:solidFill>
                            <a:srgbClr val="00108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x</a:t>
                      </a:r>
                      <a:r>
                        <a:rPr lang="en-HK" sz="18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+=</a:t>
                      </a:r>
                      <a:r>
                        <a:rPr lang="en-HK" sz="1800" b="0" dirty="0">
                          <a:solidFill>
                            <a:srgbClr val="098658"/>
                          </a:solidFill>
                          <a:effectLst/>
                          <a:highlight>
                            <a:srgbClr val="FFFFFF"/>
                          </a:highlight>
                          <a:latin typeface="Menlo" panose="020B0609030804020204" pitchFamily="49" charset="0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5340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i</a:t>
                      </a:r>
                      <a:r>
                        <a:rPr lang="en-US" dirty="0"/>
                        <a:t>&lt;=3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945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665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73337" y="1423840"/>
            <a:ext cx="8981699" cy="4124905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7200" dirty="0">
                <a:effectLst/>
              </a:rPr>
              <a:t>1 2 3 4 5 6 7 8 9 10</a:t>
            </a:r>
            <a:endParaRPr lang="en-US" sz="8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7537F-D615-DCA0-3086-C66345E04F49}"/>
              </a:ext>
            </a:extLst>
          </p:cNvPr>
          <p:cNvSpPr/>
          <p:nvPr/>
        </p:nvSpPr>
        <p:spPr>
          <a:xfrm>
            <a:off x="4869873" y="2660073"/>
            <a:ext cx="644236" cy="70658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55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73337" y="1423840"/>
            <a:ext cx="8981699" cy="4124905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7200" dirty="0">
                <a:effectLst/>
              </a:rPr>
              <a:t>1 2 3 4 5 6 7 8 9 10</a:t>
            </a:r>
            <a:endParaRPr lang="en-US" sz="8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7537F-D615-DCA0-3086-C66345E04F49}"/>
              </a:ext>
            </a:extLst>
          </p:cNvPr>
          <p:cNvSpPr/>
          <p:nvPr/>
        </p:nvSpPr>
        <p:spPr>
          <a:xfrm>
            <a:off x="4869873" y="2660073"/>
            <a:ext cx="644236" cy="70658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A55A90-EC5F-0450-CE23-298696096268}"/>
              </a:ext>
            </a:extLst>
          </p:cNvPr>
          <p:cNvSpPr/>
          <p:nvPr/>
        </p:nvSpPr>
        <p:spPr>
          <a:xfrm>
            <a:off x="7218218" y="2660073"/>
            <a:ext cx="644236" cy="70658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38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69127" y="2029691"/>
            <a:ext cx="7142018" cy="308956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7200" dirty="0">
                <a:effectLst/>
              </a:rPr>
              <a:t>1 2 3 4 7 8 9 10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816033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功課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4360" y="1422928"/>
            <a:ext cx="5444761" cy="3570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K" sz="1800" b="0" dirty="0">
                <a:solidFill>
                  <a:srgbClr val="AF00D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for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 (</a:t>
            </a:r>
            <a:r>
              <a:rPr lang="en-HK" sz="1800" b="0" dirty="0">
                <a:solidFill>
                  <a:srgbClr val="267F99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int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 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 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=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 </a:t>
            </a:r>
            <a:r>
              <a:rPr lang="en-HK" sz="1800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3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, </a:t>
            </a:r>
            <a:r>
              <a:rPr lang="en-HK" sz="18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x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=</a:t>
            </a:r>
            <a:r>
              <a:rPr lang="en-HK" sz="1800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2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; 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&lt;=</a:t>
            </a:r>
            <a:r>
              <a:rPr lang="en-HK" sz="1800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9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; 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+=3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, </a:t>
            </a:r>
            <a:r>
              <a:rPr lang="en-HK" sz="18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x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+=</a:t>
            </a:r>
            <a:r>
              <a:rPr lang="en-HK" sz="1800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4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) {</a:t>
            </a:r>
          </a:p>
          <a:p>
            <a:pPr marL="0" indent="0">
              <a:buNone/>
            </a:pPr>
            <a:r>
              <a:rPr lang="en-HK" sz="1800" dirty="0">
                <a:solidFill>
                  <a:srgbClr val="267F99"/>
                </a:solidFill>
                <a:highlight>
                  <a:srgbClr val="FFFFFF"/>
                </a:highlight>
                <a:latin typeface="Menlo" panose="020B0609030804020204" pitchFamily="49" charset="0"/>
              </a:rPr>
              <a:t>  </a:t>
            </a:r>
            <a:r>
              <a:rPr lang="en-HK" sz="1800" b="0" dirty="0" err="1">
                <a:solidFill>
                  <a:srgbClr val="267F99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System</a:t>
            </a:r>
            <a:r>
              <a:rPr lang="en-HK" sz="1800" b="0" dirty="0" err="1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.</a:t>
            </a:r>
            <a:r>
              <a:rPr lang="en-HK" sz="1800" b="0" dirty="0" err="1">
                <a:solidFill>
                  <a:srgbClr val="0070C1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out</a:t>
            </a:r>
            <a:r>
              <a:rPr lang="en-HK" sz="1800" b="0" dirty="0" err="1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.</a:t>
            </a:r>
            <a:r>
              <a:rPr lang="en-HK" sz="1800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println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(</a:t>
            </a:r>
            <a:r>
              <a:rPr lang="en-HK" sz="18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i</a:t>
            </a:r>
            <a:r>
              <a:rPr lang="en-HK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*</a:t>
            </a:r>
            <a:r>
              <a:rPr lang="en-HK" sz="18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x</a:t>
            </a: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);</a:t>
            </a:r>
          </a:p>
          <a:p>
            <a:pPr marL="0" indent="0">
              <a:buNone/>
            </a:pPr>
            <a:r>
              <a:rPr lang="en-HK" sz="1800" b="0" dirty="0">
                <a:solidFill>
                  <a:srgbClr val="3B3B3B"/>
                </a:solidFill>
                <a:effectLst/>
                <a:highlight>
                  <a:srgbClr val="FFFFFF"/>
                </a:highlight>
                <a:latin typeface="Menlo" panose="020B0609030804020204" pitchFamily="49" charset="0"/>
              </a:rPr>
              <a:t>}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76D94C-DDFA-3A30-1F45-F4331977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505543"/>
              </p:ext>
            </p:extLst>
          </p:nvPr>
        </p:nvGraphicFramePr>
        <p:xfrm>
          <a:off x="6214311" y="549337"/>
          <a:ext cx="5672086" cy="55113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49705">
                  <a:extLst>
                    <a:ext uri="{9D8B030D-6E8A-4147-A177-3AD203B41FA5}">
                      <a16:colId xmlns:a16="http://schemas.microsoft.com/office/drawing/2014/main" val="2794670552"/>
                    </a:ext>
                  </a:extLst>
                </a:gridCol>
                <a:gridCol w="1717455">
                  <a:extLst>
                    <a:ext uri="{9D8B030D-6E8A-4147-A177-3AD203B41FA5}">
                      <a16:colId xmlns:a16="http://schemas.microsoft.com/office/drawing/2014/main" val="2307850379"/>
                    </a:ext>
                  </a:extLst>
                </a:gridCol>
                <a:gridCol w="1072975">
                  <a:extLst>
                    <a:ext uri="{9D8B030D-6E8A-4147-A177-3AD203B41FA5}">
                      <a16:colId xmlns:a16="http://schemas.microsoft.com/office/drawing/2014/main" val="2468930953"/>
                    </a:ext>
                  </a:extLst>
                </a:gridCol>
                <a:gridCol w="1327263">
                  <a:extLst>
                    <a:ext uri="{9D8B030D-6E8A-4147-A177-3AD203B41FA5}">
                      <a16:colId xmlns:a16="http://schemas.microsoft.com/office/drawing/2014/main" val="1515769271"/>
                    </a:ext>
                  </a:extLst>
                </a:gridCol>
                <a:gridCol w="904688">
                  <a:extLst>
                    <a:ext uri="{9D8B030D-6E8A-4147-A177-3AD203B41FA5}">
                      <a16:colId xmlns:a16="http://schemas.microsoft.com/office/drawing/2014/main" val="2252888094"/>
                    </a:ext>
                  </a:extLst>
                </a:gridCol>
              </a:tblGrid>
              <a:tr h="459279">
                <a:tc>
                  <a:txBody>
                    <a:bodyPr/>
                    <a:lstStyle/>
                    <a:p>
                      <a:r>
                        <a:rPr lang="en-US" dirty="0" err="1"/>
                        <a:t>次序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執行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i的數值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x的數值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輪出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998904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17424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74574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677715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74983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3438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773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8235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563678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951730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5340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945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151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功課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93190" y="1271870"/>
            <a:ext cx="7142018" cy="190463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7200" dirty="0"/>
              <a:t>1 2 4 8 16</a:t>
            </a:r>
            <a:endParaRPr lang="en-US" sz="8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27B0ED2-817B-D916-AC02-204B5266E896}"/>
              </a:ext>
            </a:extLst>
          </p:cNvPr>
          <p:cNvSpPr txBox="1">
            <a:spLocks/>
          </p:cNvSpPr>
          <p:nvPr/>
        </p:nvSpPr>
        <p:spPr>
          <a:xfrm>
            <a:off x="2460221" y="3361354"/>
            <a:ext cx="7142018" cy="1904635"/>
          </a:xfrm>
          <a:prstGeom prst="rect">
            <a:avLst/>
          </a:prstGeom>
        </p:spPr>
        <p:txBody>
          <a:bodyPr vert="horz" lIns="0" tIns="228600" rIns="0" bIns="0" rtlCol="0">
            <a:normAutofit fontScale="92500" lnSpcReduction="10000"/>
          </a:bodyPr>
          <a:lstStyle>
            <a:lvl1pPr marL="283464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n-HK" sz="7200" dirty="0"/>
              <a:t>32 16 8 4 2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383887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 dirty="0"/>
              <a:t>For-loop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zh-TW" altLang="en-US" dirty="0"/>
              <a:t>什麼是</a:t>
            </a:r>
            <a:r>
              <a:rPr lang="en-US" altLang="zh-TW" dirty="0"/>
              <a:t>For Loop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0AAEF5C-DCE0-DA79-9D26-5116173C05EF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E75E5A61-C809-4E3C-F7A3-C2A3278549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FEB771B-9247-C5CE-2AE3-B2E502F4F079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DE8D839-4E46-4C31-FB47-4BF6BD348D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112817"/>
            <a:ext cx="7810500" cy="4262228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zh-TW" altLang="en-US" sz="3600" dirty="0"/>
              <a:t>在計算機科學中，</a:t>
            </a:r>
            <a:r>
              <a:rPr lang="en-US" sz="3600" dirty="0"/>
              <a:t>for </a:t>
            </a:r>
            <a:r>
              <a:rPr lang="zh-TW" altLang="en-US" sz="3600" dirty="0"/>
              <a:t>迴圈是一種控制流語句，用於指定迭代</a:t>
            </a:r>
            <a:endParaRPr lang="en-US" altLang="zh-TW" sz="3600" dirty="0"/>
          </a:p>
          <a:p>
            <a:pPr>
              <a:lnSpc>
                <a:spcPct val="170000"/>
              </a:lnSpc>
            </a:pPr>
            <a:r>
              <a:rPr lang="zh-TW" altLang="en-US" sz="3600" dirty="0"/>
              <a:t>具體來說，</a:t>
            </a:r>
            <a:r>
              <a:rPr lang="en-US" sz="3600" dirty="0"/>
              <a:t>for </a:t>
            </a:r>
            <a:r>
              <a:rPr lang="zh-TW" altLang="en-US" sz="3600" dirty="0"/>
              <a:t>迴圈的功能是重複執行一段程式碼，直到滿足某個條件為止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loop結構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68027" y="2353726"/>
            <a:ext cx="7810500" cy="2657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HK" sz="4400" dirty="0">
                <a:effectLst/>
              </a:rPr>
              <a:t>for</a:t>
            </a:r>
            <a:r>
              <a:rPr lang="en-HK" sz="4400" dirty="0"/>
              <a:t> (</a:t>
            </a:r>
            <a:r>
              <a:rPr lang="zh-TW" altLang="en-US" sz="4400" dirty="0"/>
              <a:t>初始化</a:t>
            </a:r>
            <a:r>
              <a:rPr lang="en-US" altLang="zh-TW" sz="4400" dirty="0"/>
              <a:t>; </a:t>
            </a:r>
            <a:r>
              <a:rPr lang="zh-TW" altLang="en-US" sz="4400" dirty="0"/>
              <a:t>比較條件</a:t>
            </a:r>
            <a:r>
              <a:rPr lang="en-US" altLang="zh-TW" sz="4400" dirty="0"/>
              <a:t>; </a:t>
            </a:r>
            <a:r>
              <a:rPr lang="zh-TW" altLang="en-US" sz="4400" dirty="0"/>
              <a:t>增量</a:t>
            </a:r>
            <a:r>
              <a:rPr lang="en-US" altLang="zh-TW" sz="4400" dirty="0"/>
              <a:t>/</a:t>
            </a:r>
            <a:r>
              <a:rPr lang="zh-TW" altLang="en-US" sz="4400" dirty="0"/>
              <a:t>减量</a:t>
            </a:r>
            <a:r>
              <a:rPr lang="en-US" altLang="zh-TW" sz="4400" dirty="0"/>
              <a:t>) {</a:t>
            </a:r>
          </a:p>
          <a:p>
            <a:pPr marL="0" indent="0">
              <a:buNone/>
            </a:pPr>
            <a:r>
              <a:rPr lang="en-US" altLang="zh-TW" sz="4400" dirty="0"/>
              <a:t>       </a:t>
            </a:r>
            <a:r>
              <a:rPr lang="en-US" altLang="zh-TW" sz="4400" dirty="0">
                <a:effectLst/>
              </a:rPr>
              <a:t>// </a:t>
            </a:r>
            <a:r>
              <a:rPr lang="zh-TW" altLang="en-US" sz="4400" dirty="0">
                <a:effectLst/>
              </a:rPr>
              <a:t>要重复执行的代码</a:t>
            </a:r>
            <a:r>
              <a:rPr lang="zh-TW" altLang="en-US" sz="4400" dirty="0"/>
              <a:t> 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}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521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loop結構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67274" y="3537067"/>
            <a:ext cx="7810500" cy="2657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K" sz="4400" dirty="0">
                <a:effectLst/>
              </a:rPr>
              <a:t>for</a:t>
            </a:r>
            <a:r>
              <a:rPr lang="en-HK" sz="4400" dirty="0"/>
              <a:t> (</a:t>
            </a:r>
            <a:r>
              <a:rPr lang="zh-TW" altLang="en-US" sz="4400" dirty="0"/>
              <a:t>初始化</a:t>
            </a:r>
            <a:r>
              <a:rPr lang="en-US" altLang="zh-TW" sz="4400" dirty="0"/>
              <a:t>; </a:t>
            </a:r>
            <a:r>
              <a:rPr lang="zh-TW" altLang="en-US" sz="4400" dirty="0"/>
              <a:t>条件</a:t>
            </a:r>
            <a:r>
              <a:rPr lang="en-US" altLang="zh-TW" sz="4400" dirty="0"/>
              <a:t>; </a:t>
            </a:r>
            <a:r>
              <a:rPr lang="zh-TW" altLang="en-US" sz="4400" dirty="0"/>
              <a:t>增量</a:t>
            </a:r>
            <a:r>
              <a:rPr lang="en-US" altLang="zh-TW" sz="4400" dirty="0"/>
              <a:t>/</a:t>
            </a:r>
            <a:r>
              <a:rPr lang="zh-TW" altLang="en-US" sz="4400" dirty="0"/>
              <a:t>减量</a:t>
            </a:r>
            <a:r>
              <a:rPr lang="en-US" altLang="zh-TW" sz="4400" dirty="0"/>
              <a:t>) {</a:t>
            </a:r>
          </a:p>
          <a:p>
            <a:pPr marL="0" indent="0">
              <a:buNone/>
            </a:pPr>
            <a:r>
              <a:rPr lang="en-US" altLang="zh-TW" sz="4400" dirty="0"/>
              <a:t>       </a:t>
            </a:r>
            <a:r>
              <a:rPr lang="en-US" altLang="zh-TW" sz="4400" dirty="0">
                <a:effectLst/>
              </a:rPr>
              <a:t>// </a:t>
            </a:r>
            <a:r>
              <a:rPr lang="zh-TW" altLang="en-US" sz="4400" dirty="0">
                <a:effectLst/>
              </a:rPr>
              <a:t>要重复执行的代码</a:t>
            </a:r>
            <a:r>
              <a:rPr lang="zh-TW" altLang="en-US" sz="4400" dirty="0"/>
              <a:t> 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}</a:t>
            </a:r>
            <a:endParaRPr lang="en-US" sz="4400" dirty="0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F15165C6-E189-70ED-C01F-F8B0C27635BF}"/>
              </a:ext>
            </a:extLst>
          </p:cNvPr>
          <p:cNvSpPr/>
          <p:nvPr/>
        </p:nvSpPr>
        <p:spPr>
          <a:xfrm>
            <a:off x="4359089" y="2763533"/>
            <a:ext cx="654424" cy="77992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AB82E9-422D-8759-11C1-7FA6CC29419F}"/>
              </a:ext>
            </a:extLst>
          </p:cNvPr>
          <p:cNvSpPr txBox="1"/>
          <p:nvPr/>
        </p:nvSpPr>
        <p:spPr>
          <a:xfrm>
            <a:off x="3592606" y="1970807"/>
            <a:ext cx="2187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</a:rPr>
              <a:t>執行一次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67E01A1B-DB29-3B10-A671-B37096068542}"/>
              </a:ext>
            </a:extLst>
          </p:cNvPr>
          <p:cNvSpPr/>
          <p:nvPr/>
        </p:nvSpPr>
        <p:spPr>
          <a:xfrm>
            <a:off x="6096000" y="1787023"/>
            <a:ext cx="654424" cy="175004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362DDAF5-ECB4-C763-97F2-6106707182AB}"/>
              </a:ext>
            </a:extLst>
          </p:cNvPr>
          <p:cNvSpPr/>
          <p:nvPr/>
        </p:nvSpPr>
        <p:spPr>
          <a:xfrm>
            <a:off x="8238565" y="2757136"/>
            <a:ext cx="654424" cy="77992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C252A3-A61A-6B5B-1E39-31EEC8B576D5}"/>
              </a:ext>
            </a:extLst>
          </p:cNvPr>
          <p:cNvSpPr txBox="1"/>
          <p:nvPr/>
        </p:nvSpPr>
        <p:spPr>
          <a:xfrm>
            <a:off x="5275728" y="1046095"/>
            <a:ext cx="2187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</a:rPr>
              <a:t>執行N次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D6B45A-D9EE-E169-6FE0-39051A35A6E5}"/>
              </a:ext>
            </a:extLst>
          </p:cNvPr>
          <p:cNvSpPr txBox="1"/>
          <p:nvPr/>
        </p:nvSpPr>
        <p:spPr>
          <a:xfrm>
            <a:off x="7382434" y="1970807"/>
            <a:ext cx="2187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</a:rPr>
              <a:t>執行N次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62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79015" y="2174432"/>
            <a:ext cx="7810500" cy="364366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4000" dirty="0">
                <a:effectLst/>
              </a:rPr>
              <a:t>for</a:t>
            </a:r>
            <a:r>
              <a:rPr lang="en-HK" sz="4000" dirty="0"/>
              <a:t> (</a:t>
            </a:r>
            <a:r>
              <a:rPr lang="en-HK" sz="4000" dirty="0">
                <a:effectLst/>
              </a:rPr>
              <a:t>int</a:t>
            </a:r>
            <a:r>
              <a:rPr lang="en-HK" sz="4000" dirty="0"/>
              <a:t> </a:t>
            </a:r>
            <a:r>
              <a:rPr lang="en-HK" sz="4000" dirty="0" err="1"/>
              <a:t>i</a:t>
            </a:r>
            <a:r>
              <a:rPr lang="en-HK" sz="4000" dirty="0"/>
              <a:t> = </a:t>
            </a:r>
            <a:r>
              <a:rPr lang="en-HK" sz="4000" dirty="0">
                <a:effectLst/>
              </a:rPr>
              <a:t>0</a:t>
            </a:r>
            <a:r>
              <a:rPr lang="en-HK" sz="4000" dirty="0"/>
              <a:t>; </a:t>
            </a:r>
            <a:r>
              <a:rPr lang="en-HK" sz="4000" dirty="0" err="1"/>
              <a:t>i</a:t>
            </a:r>
            <a:r>
              <a:rPr lang="en-HK" sz="4000" dirty="0"/>
              <a:t> &lt; </a:t>
            </a:r>
            <a:r>
              <a:rPr lang="en-HK" sz="4000" dirty="0">
                <a:effectLst/>
              </a:rPr>
              <a:t>5</a:t>
            </a:r>
            <a:r>
              <a:rPr lang="en-HK" sz="4000" dirty="0"/>
              <a:t>; </a:t>
            </a:r>
            <a:r>
              <a:rPr lang="en-HK" sz="4000" dirty="0" err="1"/>
              <a:t>i</a:t>
            </a:r>
            <a:r>
              <a:rPr lang="en-HK" sz="4000" dirty="0"/>
              <a:t>++) { 	</a:t>
            </a:r>
            <a:r>
              <a:rPr lang="en-HK" sz="4000" dirty="0" err="1"/>
              <a:t>System.out.</a:t>
            </a:r>
            <a:r>
              <a:rPr lang="en-HK" sz="4000" dirty="0" err="1">
                <a:effectLst/>
              </a:rPr>
              <a:t>println</a:t>
            </a:r>
            <a:r>
              <a:rPr lang="en-HK" sz="4000" dirty="0">
                <a:effectLst/>
              </a:rPr>
              <a:t>(</a:t>
            </a:r>
            <a:r>
              <a:rPr lang="en-HK" sz="4000" dirty="0" err="1"/>
              <a:t>i</a:t>
            </a:r>
            <a:r>
              <a:rPr lang="en-HK" sz="4000" dirty="0"/>
              <a:t>);</a:t>
            </a:r>
            <a:br>
              <a:rPr lang="en-HK" sz="4000" dirty="0"/>
            </a:br>
            <a:r>
              <a:rPr lang="en-HK" sz="4000" dirty="0"/>
              <a:t>}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4389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32684" y="2945394"/>
            <a:ext cx="6103622" cy="3515199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3600" dirty="0">
                <a:effectLst/>
              </a:rPr>
              <a:t>for</a:t>
            </a:r>
            <a:r>
              <a:rPr lang="en-HK" sz="3600" dirty="0"/>
              <a:t> (</a:t>
            </a:r>
            <a:r>
              <a:rPr lang="en-HK" sz="3600" dirty="0">
                <a:effectLst/>
              </a:rPr>
              <a:t>int</a:t>
            </a:r>
            <a:r>
              <a:rPr lang="en-HK" sz="3600" dirty="0"/>
              <a:t> </a:t>
            </a:r>
            <a:r>
              <a:rPr lang="en-HK" sz="3600" dirty="0" err="1"/>
              <a:t>i</a:t>
            </a:r>
            <a:r>
              <a:rPr lang="en-HK" sz="3600" dirty="0"/>
              <a:t> = </a:t>
            </a:r>
            <a:r>
              <a:rPr lang="en-HK" sz="3600" dirty="0">
                <a:effectLst/>
              </a:rPr>
              <a:t>0</a:t>
            </a:r>
            <a:r>
              <a:rPr lang="en-HK" sz="3600" dirty="0"/>
              <a:t>; </a:t>
            </a:r>
            <a:r>
              <a:rPr lang="en-HK" sz="3600" dirty="0" err="1"/>
              <a:t>i</a:t>
            </a:r>
            <a:r>
              <a:rPr lang="en-HK" sz="3600" dirty="0"/>
              <a:t> &lt; </a:t>
            </a:r>
            <a:r>
              <a:rPr lang="en-HK" sz="3600" dirty="0">
                <a:effectLst/>
              </a:rPr>
              <a:t>5</a:t>
            </a:r>
            <a:r>
              <a:rPr lang="en-HK" sz="3600" dirty="0"/>
              <a:t>; </a:t>
            </a:r>
            <a:r>
              <a:rPr lang="en-HK" sz="3600" dirty="0" err="1"/>
              <a:t>i</a:t>
            </a:r>
            <a:r>
              <a:rPr lang="en-HK" sz="3600" dirty="0"/>
              <a:t>++) { 	</a:t>
            </a:r>
            <a:r>
              <a:rPr lang="en-HK" sz="3600" dirty="0" err="1"/>
              <a:t>System.out.</a:t>
            </a:r>
            <a:r>
              <a:rPr lang="en-HK" sz="3600" dirty="0" err="1">
                <a:effectLst/>
              </a:rPr>
              <a:t>println</a:t>
            </a:r>
            <a:r>
              <a:rPr lang="en-HK" sz="3600" dirty="0" err="1"/>
              <a:t>i</a:t>
            </a:r>
            <a:r>
              <a:rPr lang="en-HK" sz="3600" dirty="0"/>
              <a:t>);</a:t>
            </a:r>
            <a:br>
              <a:rPr lang="en-HK" sz="3600" dirty="0"/>
            </a:br>
            <a:r>
              <a:rPr lang="en-HK" sz="3600" dirty="0"/>
              <a:t>}</a:t>
            </a:r>
            <a:endParaRPr lang="en-US" sz="4000" dirty="0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5592AAC2-16FA-C6B5-74F0-B38FA3FC5AD0}"/>
              </a:ext>
            </a:extLst>
          </p:cNvPr>
          <p:cNvSpPr/>
          <p:nvPr/>
        </p:nvSpPr>
        <p:spPr>
          <a:xfrm rot="20489523">
            <a:off x="4910675" y="2075107"/>
            <a:ext cx="654424" cy="14605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23737F-9E91-8F46-0EC6-0FC256F87F38}"/>
              </a:ext>
            </a:extLst>
          </p:cNvPr>
          <p:cNvSpPr txBox="1"/>
          <p:nvPr/>
        </p:nvSpPr>
        <p:spPr>
          <a:xfrm>
            <a:off x="3592606" y="1379136"/>
            <a:ext cx="2187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</a:rPr>
              <a:t>執行一次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Down Arrow 5">
            <a:extLst>
              <a:ext uri="{FF2B5EF4-FFF2-40B4-BE49-F238E27FC236}">
                <a16:creationId xmlns:a16="http://schemas.microsoft.com/office/drawing/2014/main" id="{A0BAF6A1-BA26-07D3-30A8-CCBA09D85205}"/>
              </a:ext>
            </a:extLst>
          </p:cNvPr>
          <p:cNvSpPr/>
          <p:nvPr/>
        </p:nvSpPr>
        <p:spPr>
          <a:xfrm>
            <a:off x="6096000" y="1195352"/>
            <a:ext cx="654424" cy="175004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84B4790E-207A-4E25-000D-714E15ADE584}"/>
              </a:ext>
            </a:extLst>
          </p:cNvPr>
          <p:cNvSpPr/>
          <p:nvPr/>
        </p:nvSpPr>
        <p:spPr>
          <a:xfrm rot="1614528">
            <a:off x="8148916" y="2121885"/>
            <a:ext cx="654424" cy="152395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FC1FC4-1763-5EB3-F82B-8DF2B4BA23F7}"/>
              </a:ext>
            </a:extLst>
          </p:cNvPr>
          <p:cNvSpPr txBox="1"/>
          <p:nvPr/>
        </p:nvSpPr>
        <p:spPr>
          <a:xfrm>
            <a:off x="5275728" y="454424"/>
            <a:ext cx="2187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</a:rPr>
              <a:t>執行N次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10F4E8-827B-C8A6-42FA-F38FF4CE358C}"/>
              </a:ext>
            </a:extLst>
          </p:cNvPr>
          <p:cNvSpPr txBox="1"/>
          <p:nvPr/>
        </p:nvSpPr>
        <p:spPr>
          <a:xfrm>
            <a:off x="7839494" y="1381289"/>
            <a:ext cx="2187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</a:rPr>
              <a:t>執行N次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43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755" y="1188312"/>
            <a:ext cx="5162327" cy="3515199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3600" dirty="0">
                <a:effectLst/>
              </a:rPr>
              <a:t>for</a:t>
            </a:r>
            <a:r>
              <a:rPr lang="en-HK" sz="3600" dirty="0"/>
              <a:t> (</a:t>
            </a:r>
            <a:r>
              <a:rPr lang="en-HK" sz="3600" dirty="0">
                <a:effectLst/>
              </a:rPr>
              <a:t>int</a:t>
            </a:r>
            <a:r>
              <a:rPr lang="en-HK" sz="3600" dirty="0"/>
              <a:t> </a:t>
            </a:r>
            <a:r>
              <a:rPr lang="en-HK" sz="3600" dirty="0" err="1"/>
              <a:t>i</a:t>
            </a:r>
            <a:r>
              <a:rPr lang="en-HK" sz="3600" dirty="0"/>
              <a:t> = </a:t>
            </a:r>
            <a:r>
              <a:rPr lang="en-HK" sz="3600" dirty="0">
                <a:effectLst/>
              </a:rPr>
              <a:t>0</a:t>
            </a:r>
            <a:r>
              <a:rPr lang="en-HK" sz="3600" dirty="0"/>
              <a:t>; </a:t>
            </a:r>
            <a:r>
              <a:rPr lang="en-HK" sz="3600" dirty="0" err="1"/>
              <a:t>i</a:t>
            </a:r>
            <a:r>
              <a:rPr lang="en-HK" sz="3600" dirty="0"/>
              <a:t> &lt; 5; </a:t>
            </a:r>
            <a:r>
              <a:rPr lang="en-HK" sz="3600" dirty="0" err="1"/>
              <a:t>i</a:t>
            </a:r>
            <a:r>
              <a:rPr lang="en-HK" sz="3600" dirty="0"/>
              <a:t>+=2) { 	</a:t>
            </a:r>
            <a:r>
              <a:rPr lang="en-HK" sz="3600" dirty="0" err="1"/>
              <a:t>System.out.</a:t>
            </a:r>
            <a:r>
              <a:rPr lang="en-HK" sz="3600" dirty="0" err="1">
                <a:effectLst/>
              </a:rPr>
              <a:t>println</a:t>
            </a:r>
            <a:r>
              <a:rPr lang="en-HK" sz="3600" dirty="0">
                <a:effectLst/>
              </a:rPr>
              <a:t>(</a:t>
            </a:r>
            <a:r>
              <a:rPr lang="en-HK" sz="3600" dirty="0" err="1"/>
              <a:t>i</a:t>
            </a:r>
            <a:r>
              <a:rPr lang="en-HK" sz="3600" dirty="0"/>
              <a:t>);</a:t>
            </a:r>
            <a:br>
              <a:rPr lang="en-HK" sz="3600" dirty="0"/>
            </a:br>
            <a:r>
              <a:rPr lang="en-HK" sz="3600" dirty="0"/>
              <a:t>}</a:t>
            </a:r>
            <a:endParaRPr lang="en-US" sz="4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76D94C-DDFA-3A30-1F45-F4331977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524399"/>
              </p:ext>
            </p:extLst>
          </p:nvPr>
        </p:nvGraphicFramePr>
        <p:xfrm>
          <a:off x="6605776" y="415090"/>
          <a:ext cx="5162327" cy="588021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5604">
                  <a:extLst>
                    <a:ext uri="{9D8B030D-6E8A-4147-A177-3AD203B41FA5}">
                      <a16:colId xmlns:a16="http://schemas.microsoft.com/office/drawing/2014/main" val="2794670552"/>
                    </a:ext>
                  </a:extLst>
                </a:gridCol>
                <a:gridCol w="1868646">
                  <a:extLst>
                    <a:ext uri="{9D8B030D-6E8A-4147-A177-3AD203B41FA5}">
                      <a16:colId xmlns:a16="http://schemas.microsoft.com/office/drawing/2014/main" val="2307850379"/>
                    </a:ext>
                  </a:extLst>
                </a:gridCol>
                <a:gridCol w="2258077">
                  <a:extLst>
                    <a:ext uri="{9D8B030D-6E8A-4147-A177-3AD203B41FA5}">
                      <a16:colId xmlns:a16="http://schemas.microsoft.com/office/drawing/2014/main" val="2468930953"/>
                    </a:ext>
                  </a:extLst>
                </a:gridCol>
              </a:tblGrid>
              <a:tr h="490018">
                <a:tc>
                  <a:txBody>
                    <a:bodyPr/>
                    <a:lstStyle/>
                    <a:p>
                      <a:r>
                        <a:rPr lang="en-US" dirty="0" err="1"/>
                        <a:t>次序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執行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i的數值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998904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17424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比i</a:t>
                      </a:r>
                      <a:r>
                        <a:rPr lang="en-US" dirty="0"/>
                        <a:t>&lt;5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745749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677715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+=2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749839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比i</a:t>
                      </a:r>
                      <a:r>
                        <a:rPr lang="en-US" dirty="0"/>
                        <a:t>&lt;5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34381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7731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+=2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82359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比i</a:t>
                      </a:r>
                      <a:r>
                        <a:rPr lang="en-US" dirty="0"/>
                        <a:t>&lt;5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563678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951730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i</a:t>
                      </a:r>
                      <a:r>
                        <a:rPr lang="en-US" dirty="0"/>
                        <a:t>+=2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53401"/>
                  </a:ext>
                </a:extLst>
              </a:tr>
              <a:tr h="490018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比i</a:t>
                      </a:r>
                      <a:r>
                        <a:rPr lang="en-US" dirty="0"/>
                        <a:t>&lt;5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945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24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3487-66A5-4A02-D5C8-6392B3BF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loop例子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0990-CF24-8D4B-28A4-1790490461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755" y="1188312"/>
            <a:ext cx="5162327" cy="3515199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HK" sz="3600" dirty="0">
                <a:effectLst/>
              </a:rPr>
              <a:t>for</a:t>
            </a:r>
            <a:r>
              <a:rPr lang="en-HK" sz="3600" dirty="0"/>
              <a:t> (</a:t>
            </a:r>
            <a:r>
              <a:rPr lang="en-HK" sz="3600" dirty="0">
                <a:effectLst/>
              </a:rPr>
              <a:t>int</a:t>
            </a:r>
            <a:r>
              <a:rPr lang="en-HK" sz="3600" dirty="0"/>
              <a:t> </a:t>
            </a:r>
            <a:r>
              <a:rPr lang="en-HK" sz="3600" dirty="0" err="1"/>
              <a:t>i</a:t>
            </a:r>
            <a:r>
              <a:rPr lang="en-HK" sz="3600" dirty="0"/>
              <a:t> = </a:t>
            </a:r>
            <a:r>
              <a:rPr lang="en-HK" sz="3600" dirty="0">
                <a:effectLst/>
              </a:rPr>
              <a:t>0</a:t>
            </a:r>
            <a:r>
              <a:rPr lang="en-HK" sz="3600" dirty="0"/>
              <a:t>; </a:t>
            </a:r>
            <a:r>
              <a:rPr lang="en-HK" sz="3600" dirty="0" err="1"/>
              <a:t>i</a:t>
            </a:r>
            <a:r>
              <a:rPr lang="en-HK" sz="3600" dirty="0"/>
              <a:t> &lt; 3; </a:t>
            </a:r>
            <a:r>
              <a:rPr lang="en-HK" sz="3600" dirty="0" err="1"/>
              <a:t>i</a:t>
            </a:r>
            <a:r>
              <a:rPr lang="en-HK" sz="3600" dirty="0"/>
              <a:t>++) { 	</a:t>
            </a:r>
            <a:r>
              <a:rPr lang="en-HK" sz="3600" dirty="0" err="1"/>
              <a:t>System.out.</a:t>
            </a:r>
            <a:r>
              <a:rPr lang="en-HK" sz="3600" dirty="0" err="1">
                <a:effectLst/>
              </a:rPr>
              <a:t>println</a:t>
            </a:r>
            <a:r>
              <a:rPr lang="en-HK" sz="3600" dirty="0">
                <a:effectLst/>
              </a:rPr>
              <a:t>(</a:t>
            </a:r>
            <a:r>
              <a:rPr lang="en-HK" sz="3600" dirty="0" err="1"/>
              <a:t>i</a:t>
            </a:r>
            <a:r>
              <a:rPr lang="en-HK" sz="3600" dirty="0"/>
              <a:t>);</a:t>
            </a:r>
            <a:br>
              <a:rPr lang="en-HK" sz="3600" dirty="0"/>
            </a:br>
            <a:r>
              <a:rPr lang="en-HK" sz="3600" dirty="0"/>
              <a:t>}</a:t>
            </a:r>
            <a:endParaRPr lang="en-US" sz="4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76D94C-DDFA-3A30-1F45-F43319778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242825"/>
              </p:ext>
            </p:extLst>
          </p:nvPr>
        </p:nvGraphicFramePr>
        <p:xfrm>
          <a:off x="6786282" y="549337"/>
          <a:ext cx="4915648" cy="55113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6118">
                  <a:extLst>
                    <a:ext uri="{9D8B030D-6E8A-4147-A177-3AD203B41FA5}">
                      <a16:colId xmlns:a16="http://schemas.microsoft.com/office/drawing/2014/main" val="2794670552"/>
                    </a:ext>
                  </a:extLst>
                </a:gridCol>
                <a:gridCol w="1779354">
                  <a:extLst>
                    <a:ext uri="{9D8B030D-6E8A-4147-A177-3AD203B41FA5}">
                      <a16:colId xmlns:a16="http://schemas.microsoft.com/office/drawing/2014/main" val="2307850379"/>
                    </a:ext>
                  </a:extLst>
                </a:gridCol>
                <a:gridCol w="2150176">
                  <a:extLst>
                    <a:ext uri="{9D8B030D-6E8A-4147-A177-3AD203B41FA5}">
                      <a16:colId xmlns:a16="http://schemas.microsoft.com/office/drawing/2014/main" val="2468930953"/>
                    </a:ext>
                  </a:extLst>
                </a:gridCol>
              </a:tblGrid>
              <a:tr h="459279">
                <a:tc>
                  <a:txBody>
                    <a:bodyPr/>
                    <a:lstStyle/>
                    <a:p>
                      <a:r>
                        <a:rPr lang="en-US" dirty="0" err="1"/>
                        <a:t>次序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執行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i的數值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998904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800" dirty="0" err="1"/>
                        <a:t>i</a:t>
                      </a:r>
                      <a:r>
                        <a:rPr lang="en-HK" sz="1800" dirty="0"/>
                        <a:t> = </a:t>
                      </a:r>
                      <a:r>
                        <a:rPr lang="en-HK" sz="1800" dirty="0">
                          <a:effectLst/>
                        </a:rPr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117424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800" dirty="0" err="1"/>
                        <a:t>i</a:t>
                      </a:r>
                      <a:r>
                        <a:rPr lang="en-HK" sz="1800" dirty="0"/>
                        <a:t> &lt;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74574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677715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74983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dirty="0" err="1"/>
                        <a:t>i</a:t>
                      </a:r>
                      <a:r>
                        <a:rPr lang="en-HK" sz="1800" dirty="0"/>
                        <a:t> &lt;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63438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773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82359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dirty="0" err="1"/>
                        <a:t>i</a:t>
                      </a:r>
                      <a:r>
                        <a:rPr lang="en-HK" sz="1800" dirty="0"/>
                        <a:t> &lt;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563678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print(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951730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r>
                        <a:rPr lang="en-US" dirty="0"/>
                        <a:t>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53401"/>
                  </a:ext>
                </a:extLst>
              </a:tr>
              <a:tr h="459279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dirty="0" err="1"/>
                        <a:t>i</a:t>
                      </a:r>
                      <a:r>
                        <a:rPr lang="en-HK" sz="1800" dirty="0"/>
                        <a:t> &lt;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945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7542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240</TotalTime>
  <Words>683</Words>
  <Application>Microsoft Macintosh PowerPoint</Application>
  <PresentationFormat>Widescreen</PresentationFormat>
  <Paragraphs>224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Franklin Gothic Demi</vt:lpstr>
      <vt:lpstr>Menlo</vt:lpstr>
      <vt:lpstr>Custom</vt:lpstr>
      <vt:lpstr>Java第三堂</vt:lpstr>
      <vt:lpstr>Agenda</vt:lpstr>
      <vt:lpstr>什麼是For Loop</vt:lpstr>
      <vt:lpstr>For loop結構</vt:lpstr>
      <vt:lpstr>For loop結構</vt:lpstr>
      <vt:lpstr>For loop例子</vt:lpstr>
      <vt:lpstr>For loop例子</vt:lpstr>
      <vt:lpstr>For loop例子</vt:lpstr>
      <vt:lpstr>For loop例子</vt:lpstr>
      <vt:lpstr>For loop例子</vt:lpstr>
      <vt:lpstr>For loop例子</vt:lpstr>
      <vt:lpstr>For loop例子</vt:lpstr>
      <vt:lpstr>For loop例子</vt:lpstr>
      <vt:lpstr>For loop例子</vt:lpstr>
      <vt:lpstr>功課</vt:lpstr>
      <vt:lpstr>功課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43</cp:revision>
  <dcterms:created xsi:type="dcterms:W3CDTF">2024-05-10T11:32:53Z</dcterms:created>
  <dcterms:modified xsi:type="dcterms:W3CDTF">2024-05-24T13:43:04Z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