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0"/>
  </p:notesMasterIdLst>
  <p:handoutMasterIdLst>
    <p:handoutMasterId r:id="rId21"/>
  </p:handoutMasterIdLst>
  <p:sldIdLst>
    <p:sldId id="410" r:id="rId5"/>
    <p:sldId id="383" r:id="rId6"/>
    <p:sldId id="421" r:id="rId7"/>
    <p:sldId id="428" r:id="rId8"/>
    <p:sldId id="420" r:id="rId9"/>
    <p:sldId id="422" r:id="rId10"/>
    <p:sldId id="427" r:id="rId11"/>
    <p:sldId id="423" r:id="rId12"/>
    <p:sldId id="429" r:id="rId13"/>
    <p:sldId id="424" r:id="rId14"/>
    <p:sldId id="425" r:id="rId15"/>
    <p:sldId id="426" r:id="rId16"/>
    <p:sldId id="431" r:id="rId17"/>
    <p:sldId id="430" r:id="rId18"/>
    <p:sldId id="4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0" autoAdjust="0"/>
    <p:restoredTop sz="96327" autoAdjust="0"/>
  </p:normalViewPr>
  <p:slideViewPr>
    <p:cSldViewPr snapToGrid="0">
      <p:cViewPr varScale="1">
        <p:scale>
          <a:sx n="212" d="100"/>
          <a:sy n="212" d="100"/>
        </p:scale>
        <p:origin x="119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6/7/24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1016892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75782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58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712" r:id="rId6"/>
    <p:sldLayoutId id="2147483659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572569"/>
            <a:ext cx="5486400" cy="1130749"/>
          </a:xfrm>
        </p:spPr>
        <p:txBody>
          <a:bodyPr/>
          <a:lstStyle/>
          <a:p>
            <a:r>
              <a:rPr lang="en-US" dirty="0"/>
              <a:t>Java</a:t>
            </a:r>
            <a:r>
              <a:rPr lang="zh-TW" altLang="en-US" dirty="0"/>
              <a:t>第</a:t>
            </a:r>
            <a:r>
              <a:rPr lang="en-US" altLang="zh-TW" dirty="0"/>
              <a:t>5</a:t>
            </a:r>
            <a:r>
              <a:rPr lang="zh-TW" altLang="en-US" dirty="0"/>
              <a:t>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A5712C-5515-AE5A-63F0-35C85AD53F50}"/>
              </a:ext>
            </a:extLst>
          </p:cNvPr>
          <p:cNvSpPr txBox="1">
            <a:spLocks/>
          </p:cNvSpPr>
          <p:nvPr/>
        </p:nvSpPr>
        <p:spPr>
          <a:xfrm>
            <a:off x="6309904" y="3958753"/>
            <a:ext cx="5486400" cy="11307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Peter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89E98A-76F2-4727-E87C-044AFBFBFC9D}"/>
              </a:ext>
            </a:extLst>
          </p:cNvPr>
          <p:cNvGrpSpPr/>
          <p:nvPr/>
        </p:nvGrpSpPr>
        <p:grpSpPr>
          <a:xfrm>
            <a:off x="8895249" y="166915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9B37E1-0662-AF06-BA59-08807A76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B61884D-384E-35D2-B0C1-7CC17FB9451F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  <p:pic>
        <p:nvPicPr>
          <p:cNvPr id="1026" name="Picture 2" descr="Join the largest learning event in history, December 9-15, 2024">
            <a:extLst>
              <a:ext uri="{FF2B5EF4-FFF2-40B4-BE49-F238E27FC236}">
                <a16:creationId xmlns:a16="http://schemas.microsoft.com/office/drawing/2014/main" id="{F575A8F0-1B49-E870-41AA-F2F0F4B4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5" y="339465"/>
            <a:ext cx="2369303" cy="2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102875"/>
            <a:ext cx="8032805" cy="757821"/>
          </a:xfrm>
        </p:spPr>
        <p:txBody>
          <a:bodyPr/>
          <a:lstStyle/>
          <a:p>
            <a:r>
              <a:rPr lang="zh-TW" altLang="en-US" dirty="0"/>
              <a:t>知道傳統</a:t>
            </a:r>
            <a:r>
              <a:rPr lang="en-US" altLang="zh-TW" dirty="0"/>
              <a:t>Program</a:t>
            </a:r>
            <a:r>
              <a:rPr lang="zh-TW" altLang="en-US" dirty="0"/>
              <a:t>有咩唔好處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F1912-2004-9D55-6108-29B3CD1B38A3}"/>
              </a:ext>
            </a:extLst>
          </p:cNvPr>
          <p:cNvSpPr txBox="1"/>
          <p:nvPr/>
        </p:nvSpPr>
        <p:spPr>
          <a:xfrm>
            <a:off x="4772561" y="2797286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</a:rPr>
              <a:t>示</a:t>
            </a:r>
            <a:r>
              <a:rPr lang="zh-TW" altLang="en-US" sz="9600" dirty="0">
                <a:solidFill>
                  <a:schemeClr val="bg1"/>
                </a:solidFill>
              </a:rPr>
              <a:t>範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4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102875"/>
            <a:ext cx="8032805" cy="757821"/>
          </a:xfrm>
        </p:spPr>
        <p:txBody>
          <a:bodyPr/>
          <a:lstStyle/>
          <a:p>
            <a:r>
              <a:rPr lang="en-HK" altLang="zh-TW" dirty="0"/>
              <a:t>Class</a:t>
            </a:r>
            <a:r>
              <a:rPr lang="zh-TW" altLang="en-US" dirty="0"/>
              <a:t>示範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F1912-2004-9D55-6108-29B3CD1B38A3}"/>
              </a:ext>
            </a:extLst>
          </p:cNvPr>
          <p:cNvSpPr txBox="1"/>
          <p:nvPr/>
        </p:nvSpPr>
        <p:spPr>
          <a:xfrm>
            <a:off x="3377950" y="2797286"/>
            <a:ext cx="54361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</a:rPr>
              <a:t>Class示</a:t>
            </a:r>
            <a:r>
              <a:rPr lang="zh-TW" altLang="en-US" sz="9600" dirty="0">
                <a:solidFill>
                  <a:schemeClr val="bg1"/>
                </a:solidFill>
              </a:rPr>
              <a:t>範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96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102875"/>
            <a:ext cx="8032805" cy="757821"/>
          </a:xfrm>
        </p:spPr>
        <p:txBody>
          <a:bodyPr/>
          <a:lstStyle/>
          <a:p>
            <a:r>
              <a:rPr lang="en-HK" altLang="zh-TW" dirty="0"/>
              <a:t>Object</a:t>
            </a:r>
            <a:r>
              <a:rPr lang="zh-TW" altLang="en-US" dirty="0"/>
              <a:t>示範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F1912-2004-9D55-6108-29B3CD1B38A3}"/>
              </a:ext>
            </a:extLst>
          </p:cNvPr>
          <p:cNvSpPr txBox="1"/>
          <p:nvPr/>
        </p:nvSpPr>
        <p:spPr>
          <a:xfrm>
            <a:off x="3115058" y="2797286"/>
            <a:ext cx="596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</a:rPr>
              <a:t>Object示</a:t>
            </a:r>
            <a:r>
              <a:rPr lang="zh-TW" altLang="en-US" sz="9600" dirty="0">
                <a:solidFill>
                  <a:schemeClr val="bg1"/>
                </a:solidFill>
              </a:rPr>
              <a:t>範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8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15C9-046D-203F-F6A5-317B908A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2515803" cy="757821"/>
          </a:xfrm>
        </p:spPr>
        <p:txBody>
          <a:bodyPr/>
          <a:lstStyle/>
          <a:p>
            <a:r>
              <a:rPr lang="en-US" dirty="0" err="1"/>
              <a:t>功課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A93A5-DB7A-861A-85D8-1FE2FF1F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013" y="0"/>
            <a:ext cx="7001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4AC074-1CCE-074E-5BE5-D9EDDA3E5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336" y="0"/>
            <a:ext cx="6339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4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sz="4000" dirty="0"/>
              <a:t>Peter</a:t>
            </a:r>
          </a:p>
          <a:p>
            <a:r>
              <a:rPr lang="en-US" sz="4000" dirty="0"/>
              <a:t>96554595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E13EC-6E5A-6B3F-B917-D34167756C1B}"/>
              </a:ext>
            </a:extLst>
          </p:cNvPr>
          <p:cNvGrpSpPr/>
          <p:nvPr/>
        </p:nvGrpSpPr>
        <p:grpSpPr>
          <a:xfrm>
            <a:off x="339077" y="232229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39328B3-0710-9F81-16FF-ED097FA6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93EC005-5AF0-7F44-0950-F730990D564B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12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>
            <a:normAutofit/>
          </a:bodyPr>
          <a:lstStyle/>
          <a:p>
            <a:pPr lvl="1"/>
            <a:r>
              <a:rPr lang="en-US" sz="4400" dirty="0"/>
              <a:t>Sorting</a:t>
            </a:r>
          </a:p>
          <a:p>
            <a:pPr lvl="1"/>
            <a:r>
              <a:rPr lang="en-US" sz="4400" dirty="0"/>
              <a:t>OOP Class &amp; Object</a:t>
            </a:r>
          </a:p>
          <a:p>
            <a:pPr lvl="1"/>
            <a:endParaRPr lang="en-US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9B5BC5-F1A0-4E5F-E5DA-3003FF6BD7F9}"/>
              </a:ext>
            </a:extLst>
          </p:cNvPr>
          <p:cNvGrpSpPr/>
          <p:nvPr/>
        </p:nvGrpSpPr>
        <p:grpSpPr>
          <a:xfrm>
            <a:off x="8763996" y="6138953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2E4A975-0B7C-2B0A-C6D2-503D3A05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E3C53A2-50A2-3211-3E49-A00FAACE30AE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</a:t>
            </a:r>
          </a:p>
        </p:txBody>
      </p:sp>
      <p:pic>
        <p:nvPicPr>
          <p:cNvPr id="1026" name="Picture 2" descr="An Introduction to Bubble Sort. This blog post is a continuation of a… | by  Karuna Sehgal | Karuna Sehgal | Medium">
            <a:extLst>
              <a:ext uri="{FF2B5EF4-FFF2-40B4-BE49-F238E27FC236}">
                <a16:creationId xmlns:a16="http://schemas.microsoft.com/office/drawing/2014/main" id="{909D2CA6-5282-5782-E0D1-B468E0826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51" y="1007284"/>
            <a:ext cx="7663788" cy="57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8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4BDC-E00B-4273-17BE-1862341E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功課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4C362-AE06-43A0-C980-E04893517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6969"/>
            <a:ext cx="7772400" cy="62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3DB79-6435-3893-DC69-E1772FD97F8E}"/>
              </a:ext>
            </a:extLst>
          </p:cNvPr>
          <p:cNvSpPr txBox="1"/>
          <p:nvPr/>
        </p:nvSpPr>
        <p:spPr>
          <a:xfrm>
            <a:off x="1003854" y="1416256"/>
            <a:ext cx="105354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物件導向程式設計（英語：</a:t>
            </a:r>
            <a:r>
              <a:rPr lang="en-US" sz="3600" dirty="0">
                <a:solidFill>
                  <a:schemeClr val="bg1"/>
                </a:solidFill>
              </a:rPr>
              <a:t>Object-oriented programming，</a:t>
            </a:r>
            <a:r>
              <a:rPr lang="zh-TW" altLang="en-US" sz="3600" dirty="0">
                <a:solidFill>
                  <a:schemeClr val="bg1"/>
                </a:solidFill>
              </a:rPr>
              <a:t>縮寫：</a:t>
            </a:r>
            <a:r>
              <a:rPr lang="en-US" sz="3600" dirty="0">
                <a:solidFill>
                  <a:schemeClr val="bg1"/>
                </a:solidFill>
              </a:rPr>
              <a:t>OOP）</a:t>
            </a:r>
            <a:r>
              <a:rPr lang="zh-TW" altLang="en-US" sz="3600" dirty="0">
                <a:solidFill>
                  <a:schemeClr val="bg1"/>
                </a:solidFill>
              </a:rPr>
              <a:t>是種具有物件概念的編程典範，同時也是一種程式開發的抽象方針。它可能包含資料、特性、程式碼與方法。物件則指的是類別（</a:t>
            </a:r>
            <a:r>
              <a:rPr lang="en-US" sz="3600" dirty="0">
                <a:solidFill>
                  <a:schemeClr val="bg1"/>
                </a:solidFill>
              </a:rPr>
              <a:t>class）</a:t>
            </a:r>
            <a:r>
              <a:rPr lang="zh-TW" altLang="en-US" sz="3600" dirty="0">
                <a:solidFill>
                  <a:schemeClr val="bg1"/>
                </a:solidFill>
              </a:rPr>
              <a:t>的實例。它將物件作為程式的基本單元，將程式和資料封裝其中，以提高軟件的重用性、靈活性和擴充性，物件裏的程式可以訪問及經常修改物件相關連的資料。在物件導向程式編程裏，電腦程式會被設計成彼此相關的物件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3679466" cy="757821"/>
          </a:xfrm>
        </p:spPr>
        <p:txBody>
          <a:bodyPr/>
          <a:lstStyle/>
          <a:p>
            <a:r>
              <a:rPr lang="en-US" altLang="zh-TW" dirty="0"/>
              <a:t>OOP</a:t>
            </a:r>
            <a:r>
              <a:rPr lang="zh-TW" altLang="en-US" dirty="0"/>
              <a:t>四大元素</a:t>
            </a:r>
            <a:endParaRPr lang="en-US" dirty="0"/>
          </a:p>
        </p:txBody>
      </p:sp>
      <p:pic>
        <p:nvPicPr>
          <p:cNvPr id="2050" name="Picture 2" descr="What are four basic principles of Object Oriented ...">
            <a:extLst>
              <a:ext uri="{FF2B5EF4-FFF2-40B4-BE49-F238E27FC236}">
                <a16:creationId xmlns:a16="http://schemas.microsoft.com/office/drawing/2014/main" id="{025D09FB-BD7F-6ED4-1F54-419CE2A4B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26" y="1057398"/>
            <a:ext cx="8927824" cy="5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0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3679466" cy="757821"/>
          </a:xfrm>
        </p:spPr>
        <p:txBody>
          <a:bodyPr/>
          <a:lstStyle/>
          <a:p>
            <a:r>
              <a:rPr lang="en-US" altLang="zh-TW" dirty="0"/>
              <a:t>OOP</a:t>
            </a:r>
            <a:r>
              <a:rPr lang="zh-TW" altLang="en-US" dirty="0"/>
              <a:t>語言</a:t>
            </a:r>
            <a:endParaRPr lang="en-US" dirty="0"/>
          </a:p>
        </p:txBody>
      </p:sp>
      <p:pic>
        <p:nvPicPr>
          <p:cNvPr id="2052" name="Picture 4" descr="Explain Various Type Object-Oriented Languages. Advantages and Applications  of OOP - Computer Notes">
            <a:extLst>
              <a:ext uri="{FF2B5EF4-FFF2-40B4-BE49-F238E27FC236}">
                <a16:creationId xmlns:a16="http://schemas.microsoft.com/office/drawing/2014/main" id="{12051BA2-0140-1547-2E52-D97A68503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3487"/>
            <a:ext cx="8577469" cy="56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7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102875"/>
            <a:ext cx="8032805" cy="757821"/>
          </a:xfrm>
        </p:spPr>
        <p:txBody>
          <a:bodyPr/>
          <a:lstStyle/>
          <a:p>
            <a:r>
              <a:rPr lang="zh-TW" altLang="en-US" dirty="0"/>
              <a:t>什麼是</a:t>
            </a:r>
            <a:r>
              <a:rPr lang="en-US" altLang="zh-TW" dirty="0"/>
              <a:t>Class</a:t>
            </a:r>
            <a:r>
              <a:rPr lang="zh-TW" altLang="en-US" dirty="0"/>
              <a:t>，什麼是</a:t>
            </a:r>
            <a:r>
              <a:rPr lang="en-US" altLang="zh-TW" dirty="0"/>
              <a:t>Object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F1912-2004-9D55-6108-29B3CD1B38A3}"/>
              </a:ext>
            </a:extLst>
          </p:cNvPr>
          <p:cNvSpPr txBox="1"/>
          <p:nvPr/>
        </p:nvSpPr>
        <p:spPr>
          <a:xfrm>
            <a:off x="2146853" y="3443329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</a:rPr>
              <a:t>藍圖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9A4CE-89E1-EE00-296D-7F1A350AE2DC}"/>
              </a:ext>
            </a:extLst>
          </p:cNvPr>
          <p:cNvSpPr txBox="1"/>
          <p:nvPr/>
        </p:nvSpPr>
        <p:spPr>
          <a:xfrm>
            <a:off x="7457661" y="342900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</a:rPr>
              <a:t>實物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6B083-86E7-2ABF-95FE-1466288E093A}"/>
              </a:ext>
            </a:extLst>
          </p:cNvPr>
          <p:cNvSpPr txBox="1"/>
          <p:nvPr/>
        </p:nvSpPr>
        <p:spPr>
          <a:xfrm>
            <a:off x="2252748" y="2439475"/>
            <a:ext cx="2435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Class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DDD77-FCEE-ACEB-FA53-DE73F6CC3261}"/>
              </a:ext>
            </a:extLst>
          </p:cNvPr>
          <p:cNvSpPr txBox="1"/>
          <p:nvPr/>
        </p:nvSpPr>
        <p:spPr>
          <a:xfrm>
            <a:off x="7419378" y="2439475"/>
            <a:ext cx="2723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Object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5A9AE8D-ACCD-8C60-EC6D-B65E702173AB}"/>
              </a:ext>
            </a:extLst>
          </p:cNvPr>
          <p:cNvSpPr/>
          <p:nvPr/>
        </p:nvSpPr>
        <p:spPr>
          <a:xfrm>
            <a:off x="5428607" y="2993473"/>
            <a:ext cx="1510748" cy="12722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6AF1-0B8F-5B29-8988-4800315F9B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89847" y="297972"/>
            <a:ext cx="8241632" cy="66201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class Student{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public int age;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public String name;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public int height;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public int weight;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public class Lesson5{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public static void main(String </a:t>
            </a:r>
            <a:r>
              <a:rPr lang="en-US" sz="1200" dirty="0" err="1"/>
              <a:t>args</a:t>
            </a:r>
            <a:r>
              <a:rPr lang="en-US" sz="1200" dirty="0"/>
              <a:t>[]){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int x[]=new int[3];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x[0]=12;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x[1]=23;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Student students[] = new Student[3];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Student student1=new Student();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student1.age=10;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student1.name="Peter";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students[0]=student1;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Student student2=new Student();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student2.age=12;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student2.name="Mary";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students[1]=student2;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</a:t>
            </a:r>
            <a:r>
              <a:rPr lang="en-US" sz="1200" dirty="0" err="1"/>
              <a:t>System.out.println</a:t>
            </a:r>
            <a:r>
              <a:rPr lang="en-US" sz="1200" dirty="0"/>
              <a:t>("age="+student1.age);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</a:t>
            </a:r>
            <a:r>
              <a:rPr lang="en-US" sz="1200" dirty="0" err="1"/>
              <a:t>System.out.println</a:t>
            </a:r>
            <a:r>
              <a:rPr lang="en-US" sz="1200" dirty="0"/>
              <a:t>("name="+student1.name);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</a:t>
            </a:r>
            <a:r>
              <a:rPr lang="en-US" sz="1200" dirty="0" err="1"/>
              <a:t>System.out.println</a:t>
            </a:r>
            <a:r>
              <a:rPr lang="en-US" sz="1200" dirty="0"/>
              <a:t>("height="+student1.height);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</a:t>
            </a:r>
            <a:r>
              <a:rPr lang="en-US" sz="1200" dirty="0" err="1"/>
              <a:t>System.out.println</a:t>
            </a:r>
            <a:r>
              <a:rPr lang="en-US" sz="1200" dirty="0"/>
              <a:t>("weight="+student1.weight);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14779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{0228B9BD-68A6-4A1F-9A2B-9F66DF95AF0C}tf78853419_win32</Template>
  <TotalTime>473</TotalTime>
  <Words>382</Words>
  <Application>Microsoft Macintosh PowerPoint</Application>
  <PresentationFormat>Widescreen</PresentationFormat>
  <Paragraphs>62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Book</vt:lpstr>
      <vt:lpstr>Franklin Gothic Demi</vt:lpstr>
      <vt:lpstr>Custom</vt:lpstr>
      <vt:lpstr>Java第5堂</vt:lpstr>
      <vt:lpstr>Agenda</vt:lpstr>
      <vt:lpstr>Bubble Sort</vt:lpstr>
      <vt:lpstr>功課</vt:lpstr>
      <vt:lpstr>What is OOP</vt:lpstr>
      <vt:lpstr>OOP四大元素</vt:lpstr>
      <vt:lpstr>OOP語言</vt:lpstr>
      <vt:lpstr>什麼是Class，什麼是Object</vt:lpstr>
      <vt:lpstr>PowerPoint Presentation</vt:lpstr>
      <vt:lpstr>知道傳統Program有咩唔好處</vt:lpstr>
      <vt:lpstr>Class示範</vt:lpstr>
      <vt:lpstr>Object示範</vt:lpstr>
      <vt:lpstr>功課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Java第一堂</dc:title>
  <dc:creator>Peter Quantr</dc:creator>
  <cp:lastModifiedBy>Peter Cheung</cp:lastModifiedBy>
  <cp:revision>66</cp:revision>
  <dcterms:created xsi:type="dcterms:W3CDTF">2024-05-10T11:32:53Z</dcterms:created>
  <dcterms:modified xsi:type="dcterms:W3CDTF">2024-06-07T15:59:06Z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