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7"/>
  </p:notesMasterIdLst>
  <p:handoutMasterIdLst>
    <p:handoutMasterId r:id="rId28"/>
  </p:handoutMasterIdLst>
  <p:sldIdLst>
    <p:sldId id="410" r:id="rId5"/>
    <p:sldId id="383" r:id="rId6"/>
    <p:sldId id="430" r:id="rId7"/>
    <p:sldId id="432" r:id="rId8"/>
    <p:sldId id="431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6327" autoAdjust="0"/>
  </p:normalViewPr>
  <p:slideViewPr>
    <p:cSldViewPr snapToGrid="0">
      <p:cViewPr varScale="1">
        <p:scale>
          <a:sx n="161" d="100"/>
          <a:sy n="161" d="100"/>
        </p:scale>
        <p:origin x="684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4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H="1" flipV="1">
            <a:off x="-684565" y="-74407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13" r:id="rId15"/>
    <p:sldLayoutId id="214748371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/>
              <a:t>13</a:t>
            </a:r>
            <a:r>
              <a:rPr lang="zh-TW" altLang="en-US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FABD1-07D9-2646-532A-40B4DE38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7" y="0"/>
            <a:ext cx="1056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EBFD8F-C55F-EB8C-978B-17C6BF1A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13154"/>
              </p:ext>
            </p:extLst>
          </p:nvPr>
        </p:nvGraphicFramePr>
        <p:xfrm>
          <a:off x="114953" y="125404"/>
          <a:ext cx="11756571" cy="6506774"/>
        </p:xfrm>
        <a:graphic>
          <a:graphicData uri="http://schemas.openxmlformats.org/drawingml/2006/table">
            <a:tbl>
              <a:tblPr/>
              <a:tblGrid>
                <a:gridCol w="3563606">
                  <a:extLst>
                    <a:ext uri="{9D8B030D-6E8A-4147-A177-3AD203B41FA5}">
                      <a16:colId xmlns:a16="http://schemas.microsoft.com/office/drawing/2014/main" val="3357395383"/>
                    </a:ext>
                  </a:extLst>
                </a:gridCol>
                <a:gridCol w="8192965">
                  <a:extLst>
                    <a:ext uri="{9D8B030D-6E8A-4147-A177-3AD203B41FA5}">
                      <a16:colId xmlns:a16="http://schemas.microsoft.com/office/drawing/2014/main" val="2590409756"/>
                    </a:ext>
                  </a:extLst>
                </a:gridCol>
              </a:tblGrid>
              <a:tr h="58943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Path Expression</a:t>
                      </a:r>
                    </a:p>
                  </a:txBody>
                  <a:tcPr marL="31380" marR="31380" marT="31380" marB="31380">
                    <a:lnL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Result</a:t>
                      </a:r>
                    </a:p>
                  </a:txBody>
                  <a:tcPr marL="31380" marR="31380" marT="31380" marB="31380">
                    <a:lnL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89145"/>
                  </a:ext>
                </a:extLst>
              </a:tr>
              <a:tr h="112941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/bookstore/book[1]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the first book element that is the child of the bookstore element. </a:t>
                      </a:r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inter-bold"/>
                        </a:rPr>
                        <a:t>Note: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 In IE 5,6,7,8,9 first node is[0], but according to W3C, it is [1]. To solve this problem in IE, set the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selectionlanguage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 to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XPath:in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 JavaScript: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xml.setProperty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("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SelectionLanguage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","XPath");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3167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/bookstore/book[last()]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the last book element that is the child of the bookstore element.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6730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/bookstore/book[last()-1]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the last but one book element that is the child of the bookstore element.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46667"/>
                  </a:ext>
                </a:extLst>
              </a:tr>
              <a:tr h="8337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/bookstore/book[position()&lt;3]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the first two book elements that are children of the bookstore element.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68581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//title[@lang]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elements that have an attribute named lang.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63932"/>
                  </a:ext>
                </a:extLst>
              </a:tr>
              <a:tr h="5692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//title[@lang='en']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elements that have a "lang" attribute with a value of "en".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51302"/>
                  </a:ext>
                </a:extLst>
              </a:tr>
              <a:tr h="8337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/bookstore/book[price&gt;100]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book elements of the bookstore element that have a price element with a value greater than 100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95435"/>
                  </a:ext>
                </a:extLst>
              </a:tr>
              <a:tr h="8337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/bookstore/book[price&gt;100]/title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elements of the book elements of the bookstore element that have a price element with a value greater than 100</a:t>
                      </a:r>
                    </a:p>
                  </a:txBody>
                  <a:tcPr marL="20920" marR="20920" marT="20920" marB="2092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0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C3567A-2808-FCCF-323E-A21957756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39598"/>
              </p:ext>
            </p:extLst>
          </p:nvPr>
        </p:nvGraphicFramePr>
        <p:xfrm>
          <a:off x="972408" y="335975"/>
          <a:ext cx="9901430" cy="1554480"/>
        </p:xfrm>
        <a:graphic>
          <a:graphicData uri="http://schemas.openxmlformats.org/drawingml/2006/table">
            <a:tbl>
              <a:tblPr/>
              <a:tblGrid>
                <a:gridCol w="1980589">
                  <a:extLst>
                    <a:ext uri="{9D8B030D-6E8A-4147-A177-3AD203B41FA5}">
                      <a16:colId xmlns:a16="http://schemas.microsoft.com/office/drawing/2014/main" val="4009078852"/>
                    </a:ext>
                  </a:extLst>
                </a:gridCol>
                <a:gridCol w="7920841">
                  <a:extLst>
                    <a:ext uri="{9D8B030D-6E8A-4147-A177-3AD203B41FA5}">
                      <a16:colId xmlns:a16="http://schemas.microsoft.com/office/drawing/2014/main" val="2698597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Path Expression</a:t>
                      </a:r>
                    </a:p>
                  </a:txBody>
                  <a:tcPr marL="76200" marR="76200" marT="76200" marB="76200">
                    <a:lnL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Result</a:t>
                      </a:r>
                    </a:p>
                  </a:txBody>
                  <a:tcPr marL="76200" marR="76200" marT="76200" marB="76200">
                    <a:lnL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6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5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/bookstore/*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child element nodes of the bookstore element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0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//*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elements in the document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9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//title[@*]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title elements which have at least one attribute of any kind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9846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7A322C-4537-68C8-15E8-EE1F01F4F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35593"/>
              </p:ext>
            </p:extLst>
          </p:nvPr>
        </p:nvGraphicFramePr>
        <p:xfrm>
          <a:off x="972408" y="2526379"/>
          <a:ext cx="9960808" cy="1828800"/>
        </p:xfrm>
        <a:graphic>
          <a:graphicData uri="http://schemas.openxmlformats.org/drawingml/2006/table">
            <a:tbl>
              <a:tblPr/>
              <a:tblGrid>
                <a:gridCol w="3785639">
                  <a:extLst>
                    <a:ext uri="{9D8B030D-6E8A-4147-A177-3AD203B41FA5}">
                      <a16:colId xmlns:a16="http://schemas.microsoft.com/office/drawing/2014/main" val="1861283117"/>
                    </a:ext>
                  </a:extLst>
                </a:gridCol>
                <a:gridCol w="6175169">
                  <a:extLst>
                    <a:ext uri="{9D8B030D-6E8A-4147-A177-3AD203B41FA5}">
                      <a16:colId xmlns:a16="http://schemas.microsoft.com/office/drawing/2014/main" val="2830938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Path Expression</a:t>
                      </a:r>
                    </a:p>
                  </a:txBody>
                  <a:tcPr marL="76200" marR="76200" marT="76200" marB="76200">
                    <a:lnL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highlight>
                            <a:srgbClr val="C7CCBE"/>
                          </a:highlight>
                          <a:latin typeface="times new roman" panose="02020603050405020304" pitchFamily="18" charset="0"/>
                        </a:rPr>
                        <a:t>Result</a:t>
                      </a:r>
                    </a:p>
                  </a:txBody>
                  <a:tcPr marL="76200" marR="76200" marT="76200" marB="76200">
                    <a:lnL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D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60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//book/title | //book/price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and price elements of all book elements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01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//title | //price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and price elements in the document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39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/bookstore/book/title | //price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ter-regular"/>
                        </a:rPr>
                        <a:t>Selects all the title elements of the book element of the bookstore element and all the price elements in the document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52F9B9-3171-A6C7-1982-61A4569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797" y="444933"/>
            <a:ext cx="5481041" cy="3291840"/>
          </a:xfrm>
        </p:spPr>
        <p:txBody>
          <a:bodyPr/>
          <a:lstStyle/>
          <a:p>
            <a:r>
              <a:rPr lang="en-US" dirty="0"/>
              <a:t>Use 3</a:t>
            </a:r>
            <a:r>
              <a:rPr lang="en-US" baseline="30000" dirty="0"/>
              <a:t>rd</a:t>
            </a:r>
            <a:r>
              <a:rPr lang="en-US" dirty="0"/>
              <a:t> Party Library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DF75435-010D-5FC7-689F-36981BE19552}"/>
              </a:ext>
            </a:extLst>
          </p:cNvPr>
          <p:cNvSpPr txBox="1">
            <a:spLocks/>
          </p:cNvSpPr>
          <p:nvPr/>
        </p:nvSpPr>
        <p:spPr>
          <a:xfrm>
            <a:off x="6305797" y="4449287"/>
            <a:ext cx="5481041" cy="17674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Apache Maven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0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D884-0A70-BF74-26E1-1874703C2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425538"/>
            <a:ext cx="5486400" cy="748145"/>
          </a:xfrm>
        </p:spPr>
        <p:txBody>
          <a:bodyPr anchor="t"/>
          <a:lstStyle/>
          <a:p>
            <a:r>
              <a:rPr lang="en-US" sz="3000" dirty="0"/>
              <a:t>https://x-stream.github.io/</a:t>
            </a:r>
          </a:p>
        </p:txBody>
      </p:sp>
      <p:pic>
        <p:nvPicPr>
          <p:cNvPr id="4098" name="Picture 2" descr="XStream">
            <a:extLst>
              <a:ext uri="{FF2B5EF4-FFF2-40B4-BE49-F238E27FC236}">
                <a16:creationId xmlns:a16="http://schemas.microsoft.com/office/drawing/2014/main" id="{3368EB82-D353-642E-BA8E-C28BA1CE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23" y="1738994"/>
            <a:ext cx="5543181" cy="18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5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CBE5-F11C-851A-5DB7-3FFAEDE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pom.xml  </a:t>
            </a:r>
            <a:r>
              <a:rPr lang="en-US" dirty="0">
                <a:sym typeface="Wingdings" panose="05000000000000000000" pitchFamily="2" charset="2"/>
              </a:rPr>
              <a:t>  Project file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BEF96-1A29-BC36-963B-84242676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89" y="2956012"/>
            <a:ext cx="6886531" cy="37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C222-01C6-82A2-58AF-78B66DE3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pom.xml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7DE29-4FFF-D116-4E83-28B92113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251"/>
            <a:ext cx="12192000" cy="3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5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FC9D-3D12-A79D-AAA0-24AA3340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A6352-2E24-12B7-17B7-BB7F5B45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549475"/>
            <a:ext cx="4559534" cy="1930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83A85-B40F-9037-20FC-51A786B3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17" y="140587"/>
            <a:ext cx="4585811" cy="358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C6DDC-79ED-CC26-0801-8DE2A656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17" y="3771901"/>
            <a:ext cx="5790523" cy="29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8BB7-75E2-9CFE-E4AF-073FF756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Apache Commons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619B-180F-0752-4CEE-15D4913B4C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81918"/>
            <a:ext cx="10972207" cy="3708517"/>
          </a:xfrm>
        </p:spPr>
        <p:txBody>
          <a:bodyPr>
            <a:normAutofit/>
          </a:bodyPr>
          <a:lstStyle/>
          <a:p>
            <a:r>
              <a:rPr lang="en-US" sz="4000" dirty="0"/>
              <a:t>An open source Java Library</a:t>
            </a:r>
          </a:p>
          <a:p>
            <a:r>
              <a:rPr lang="en-US" sz="4000" dirty="0"/>
              <a:t>https://commons.apache.org/proper/commons-io/description.html</a:t>
            </a:r>
          </a:p>
        </p:txBody>
      </p:sp>
    </p:spTree>
    <p:extLst>
      <p:ext uri="{BB962C8B-B14F-4D97-AF65-F5344CB8AC3E}">
        <p14:creationId xmlns:p14="http://schemas.microsoft.com/office/powerpoint/2010/main" val="114203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EB0D65-D738-77C9-AAA2-B38E6E4D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5" y="272888"/>
            <a:ext cx="11284530" cy="63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XPath</a:t>
            </a:r>
          </a:p>
          <a:p>
            <a:pPr lvl="1"/>
            <a:r>
              <a:rPr lang="en-US" altLang="zh-TW" sz="4400" dirty="0" err="1"/>
              <a:t>XStream</a:t>
            </a:r>
            <a:endParaRPr lang="en-US" altLang="zh-TW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40D7-5755-E96B-BF66-ADAA3900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8157754" cy="918792"/>
          </a:xfrm>
        </p:spPr>
        <p:txBody>
          <a:bodyPr/>
          <a:lstStyle/>
          <a:p>
            <a:r>
              <a:rPr lang="en-US" dirty="0"/>
              <a:t>Serializing an object to XML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610EE-389A-32D0-D20F-4E0EC37A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012"/>
            <a:ext cx="12192000" cy="54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61ED-E795-B546-020E-F566D133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功課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1E4BA-B810-9CA3-A4DD-E70AD714C53B}"/>
              </a:ext>
            </a:extLst>
          </p:cNvPr>
          <p:cNvSpPr/>
          <p:nvPr/>
        </p:nvSpPr>
        <p:spPr>
          <a:xfrm>
            <a:off x="3158837" y="3388427"/>
            <a:ext cx="1935678" cy="771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8CB9C-BF3B-1156-A6F0-93003697D7FB}"/>
              </a:ext>
            </a:extLst>
          </p:cNvPr>
          <p:cNvSpPr/>
          <p:nvPr/>
        </p:nvSpPr>
        <p:spPr>
          <a:xfrm>
            <a:off x="6695704" y="3398323"/>
            <a:ext cx="1935678" cy="771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xml 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DDC7E-6FD8-C533-E517-B53A87C64C8E}"/>
              </a:ext>
            </a:extLst>
          </p:cNvPr>
          <p:cNvSpPr/>
          <p:nvPr/>
        </p:nvSpPr>
        <p:spPr>
          <a:xfrm>
            <a:off x="3158837" y="4875021"/>
            <a:ext cx="1935678" cy="771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xml file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82010-F89D-05F8-B30E-931F9CBA196A}"/>
              </a:ext>
            </a:extLst>
          </p:cNvPr>
          <p:cNvSpPr/>
          <p:nvPr/>
        </p:nvSpPr>
        <p:spPr>
          <a:xfrm>
            <a:off x="6695704" y="4845133"/>
            <a:ext cx="1935678" cy="7718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84C2B0B-31FB-8B9E-69EE-03392D7737D5}"/>
              </a:ext>
            </a:extLst>
          </p:cNvPr>
          <p:cNvSpPr/>
          <p:nvPr/>
        </p:nvSpPr>
        <p:spPr>
          <a:xfrm>
            <a:off x="5593278" y="3614058"/>
            <a:ext cx="771896" cy="3206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0D3FD5-9601-B5F7-4254-3FBE7B14D750}"/>
              </a:ext>
            </a:extLst>
          </p:cNvPr>
          <p:cNvSpPr/>
          <p:nvPr/>
        </p:nvSpPr>
        <p:spPr>
          <a:xfrm>
            <a:off x="5593278" y="5070764"/>
            <a:ext cx="771896" cy="3206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BC131-F758-13D2-D8E9-8A8B1FFD26F1}"/>
              </a:ext>
            </a:extLst>
          </p:cNvPr>
          <p:cNvSpPr txBox="1"/>
          <p:nvPr/>
        </p:nvSpPr>
        <p:spPr>
          <a:xfrm>
            <a:off x="1962398" y="3565360"/>
            <a:ext cx="103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Serialize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2E802-1903-FDCF-C29D-17C5CDAC345C}"/>
              </a:ext>
            </a:extLst>
          </p:cNvPr>
          <p:cNvSpPr txBox="1"/>
          <p:nvPr/>
        </p:nvSpPr>
        <p:spPr>
          <a:xfrm>
            <a:off x="1626919" y="5070764"/>
            <a:ext cx="136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De-serialize</a:t>
            </a:r>
          </a:p>
        </p:txBody>
      </p:sp>
    </p:spTree>
    <p:extLst>
      <p:ext uri="{BB962C8B-B14F-4D97-AF65-F5344CB8AC3E}">
        <p14:creationId xmlns:p14="http://schemas.microsoft.com/office/powerpoint/2010/main" val="169774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28C1-CFC0-40C5-0EF5-7D2350CD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Root Node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A39E3-54D6-C22C-1740-924D4139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1" y="1500788"/>
            <a:ext cx="9647257" cy="49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A1D4D-F916-08F0-ABFA-2205ECFD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4" y="296700"/>
            <a:ext cx="11287293" cy="5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8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485B-7C2A-DFC3-81BD-FD04AC1C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en-US" dirty="0" err="1"/>
              <a:t>subnode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108C1-A0C1-6DC6-56B5-06F04622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6" y="1202519"/>
            <a:ext cx="8001000" cy="55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74F59-E17F-3328-E41F-81CDA5EB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8" y="804790"/>
            <a:ext cx="11771083" cy="56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2B8-070C-CF1A-63EF-D95E561A2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6166" y="2553100"/>
            <a:ext cx="3933667" cy="875900"/>
          </a:xfrm>
        </p:spPr>
        <p:txBody>
          <a:bodyPr/>
          <a:lstStyle/>
          <a:p>
            <a:r>
              <a:rPr lang="en-US" dirty="0"/>
              <a:t>XPath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1092B7-7E53-A39F-C3C6-2D8B2A544C5A}"/>
              </a:ext>
            </a:extLst>
          </p:cNvPr>
          <p:cNvSpPr txBox="1">
            <a:spLocks/>
          </p:cNvSpPr>
          <p:nvPr/>
        </p:nvSpPr>
        <p:spPr>
          <a:xfrm>
            <a:off x="6316166" y="4351419"/>
            <a:ext cx="4411052" cy="17776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XPath uses path expressions to select nodes or node-sets in an XML document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02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86F9A-A2A8-24BF-73EA-A17CEA787E00}"/>
              </a:ext>
            </a:extLst>
          </p:cNvPr>
          <p:cNvSpPr txBox="1"/>
          <p:nvPr/>
        </p:nvSpPr>
        <p:spPr>
          <a:xfrm>
            <a:off x="6096000" y="566678"/>
            <a:ext cx="53767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bookstore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dirty="0"/>
              <a:t>    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lang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Harry Potter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/title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29.99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lang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en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"&gt;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Learning XML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/title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39.95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/price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 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/>
            </a:b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/bookstore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0B3FE-82F2-0943-6245-2089AAE8C846}"/>
              </a:ext>
            </a:extLst>
          </p:cNvPr>
          <p:cNvSpPr txBox="1"/>
          <p:nvPr/>
        </p:nvSpPr>
        <p:spPr>
          <a:xfrm>
            <a:off x="6096000" y="102717"/>
            <a:ext cx="427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https://www.javatpoint.com/xpath-tutorial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46D8A-AD6D-B0FC-8A9E-45F581387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6204"/>
              </p:ext>
            </p:extLst>
          </p:nvPr>
        </p:nvGraphicFramePr>
        <p:xfrm>
          <a:off x="122830" y="0"/>
          <a:ext cx="5428228" cy="3454400"/>
        </p:xfrm>
        <a:graphic>
          <a:graphicData uri="http://schemas.openxmlformats.org/drawingml/2006/table">
            <a:tbl>
              <a:tblPr/>
              <a:tblGrid>
                <a:gridCol w="1356049">
                  <a:extLst>
                    <a:ext uri="{9D8B030D-6E8A-4147-A177-3AD203B41FA5}">
                      <a16:colId xmlns:a16="http://schemas.microsoft.com/office/drawing/2014/main" val="3144414486"/>
                    </a:ext>
                  </a:extLst>
                </a:gridCol>
                <a:gridCol w="4072179">
                  <a:extLst>
                    <a:ext uri="{9D8B030D-6E8A-4147-A177-3AD203B41FA5}">
                      <a16:colId xmlns:a16="http://schemas.microsoft.com/office/drawing/2014/main" val="1396660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Expression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4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i="1">
                          <a:solidFill>
                            <a:schemeClr val="bg1"/>
                          </a:solidFill>
                          <a:effectLst/>
                        </a:rPr>
                        <a:t>nodename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Selects all nodes with the name "</a:t>
                      </a:r>
                      <a:r>
                        <a:rPr lang="en-US" i="1">
                          <a:solidFill>
                            <a:schemeClr val="bg1"/>
                          </a:solidFill>
                          <a:effectLst/>
                        </a:rPr>
                        <a:t>nodename</a:t>
                      </a: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"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0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Selects from the root node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4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//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Selects nodes in the document from the current node that match the selection no matter where they are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8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Selects the current node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6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..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Selects the parent of the current node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27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@</a:t>
                      </a:r>
                    </a:p>
                  </a:txBody>
                  <a:tcPr marL="1016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Selects attributes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5155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098370-233B-64E7-2682-4D041080A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66659"/>
              </p:ext>
            </p:extLst>
          </p:nvPr>
        </p:nvGraphicFramePr>
        <p:xfrm>
          <a:off x="3609683" y="3453750"/>
          <a:ext cx="8459487" cy="3291034"/>
        </p:xfrm>
        <a:graphic>
          <a:graphicData uri="http://schemas.openxmlformats.org/drawingml/2006/table">
            <a:tbl>
              <a:tblPr/>
              <a:tblGrid>
                <a:gridCol w="2113301">
                  <a:extLst>
                    <a:ext uri="{9D8B030D-6E8A-4147-A177-3AD203B41FA5}">
                      <a16:colId xmlns:a16="http://schemas.microsoft.com/office/drawing/2014/main" val="2310481935"/>
                    </a:ext>
                  </a:extLst>
                </a:gridCol>
                <a:gridCol w="6346186">
                  <a:extLst>
                    <a:ext uri="{9D8B030D-6E8A-4147-A177-3AD203B41FA5}">
                      <a16:colId xmlns:a16="http://schemas.microsoft.com/office/drawing/2014/main" val="2868141501"/>
                    </a:ext>
                  </a:extLst>
                </a:gridCol>
              </a:tblGrid>
              <a:tr h="339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Path Expression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Result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29431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bookstore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Selects all nodes with the name "bookstore"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71276"/>
                  </a:ext>
                </a:extLst>
              </a:tr>
              <a:tr h="626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/bookstore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Selects the root element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bookstore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Note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If the path starts with a slash ( / ) it always represents an absolute path to an element!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55281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bookstore/book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Selects all book elements that are children of bookstore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9418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//book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Selects all book elements no matter where they are in the document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95078"/>
                  </a:ext>
                </a:extLst>
              </a:tr>
              <a:tr h="626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bookstore//book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Selects all book elements that are descendant of the bookstore element, no matter where they are under the bookstore element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84641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//@lang</a:t>
                      </a:r>
                    </a:p>
                  </a:txBody>
                  <a:tcPr marL="7826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Selects all attributes that are named lang</a:t>
                      </a:r>
                    </a:p>
                  </a:txBody>
                  <a:tcPr marL="39131" marR="39131" marT="39131" marB="39131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9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0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073DEF-8019-69A1-32F0-E16D1AFC8C6A}"/>
              </a:ext>
            </a:extLst>
          </p:cNvPr>
          <p:cNvSpPr txBox="1"/>
          <p:nvPr/>
        </p:nvSpPr>
        <p:spPr>
          <a:xfrm>
            <a:off x="3359767" y="2152758"/>
            <a:ext cx="8276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FileInputStream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fileIS</a:t>
            </a:r>
            <a:r>
              <a:rPr lang="en-US" dirty="0">
                <a:solidFill>
                  <a:schemeClr val="bg1"/>
                </a:solidFill>
              </a:rPr>
              <a:t> = new </a:t>
            </a:r>
            <a:r>
              <a:rPr lang="en-US" dirty="0" err="1">
                <a:solidFill>
                  <a:schemeClr val="bg1"/>
                </a:solidFill>
              </a:rPr>
              <a:t>FileInputStream</a:t>
            </a:r>
            <a:r>
              <a:rPr lang="en-US" dirty="0">
                <a:solidFill>
                  <a:schemeClr val="bg1"/>
                </a:solidFill>
              </a:rPr>
              <a:t>(new File("data.xml"));</a:t>
            </a:r>
          </a:p>
          <a:p>
            <a:r>
              <a:rPr lang="en-US" dirty="0" err="1">
                <a:solidFill>
                  <a:schemeClr val="bg1"/>
                </a:solidFill>
              </a:rPr>
              <a:t>DocumentBuilderFactory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builderFactory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DocumentBuilderFactory.newInstance</a:t>
            </a:r>
            <a:r>
              <a:rPr lang="en-US" dirty="0">
                <a:solidFill>
                  <a:schemeClr val="bg1"/>
                </a:solidFill>
              </a:rPr>
              <a:t>();</a:t>
            </a:r>
          </a:p>
          <a:p>
            <a:r>
              <a:rPr lang="en-US" dirty="0" err="1">
                <a:solidFill>
                  <a:schemeClr val="bg1"/>
                </a:solidFill>
              </a:rPr>
              <a:t>DocumentBuilder</a:t>
            </a:r>
            <a:r>
              <a:rPr lang="en-US" dirty="0">
                <a:solidFill>
                  <a:schemeClr val="bg1"/>
                </a:solidFill>
              </a:rPr>
              <a:t> builder = </a:t>
            </a:r>
            <a:r>
              <a:rPr lang="en-US" dirty="0" err="1">
                <a:solidFill>
                  <a:schemeClr val="bg1"/>
                </a:solidFill>
              </a:rPr>
              <a:t>builderFactory.newDocumentBuilder</a:t>
            </a:r>
            <a:r>
              <a:rPr lang="en-US" dirty="0">
                <a:solidFill>
                  <a:schemeClr val="bg1"/>
                </a:solidFill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</a:rPr>
              <a:t>Document </a:t>
            </a:r>
            <a:r>
              <a:rPr lang="en-US" dirty="0" err="1">
                <a:solidFill>
                  <a:schemeClr val="bg1"/>
                </a:solidFill>
              </a:rPr>
              <a:t>xmlDocument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builder.parse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fileIS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r>
              <a:rPr lang="en-US" dirty="0">
                <a:solidFill>
                  <a:schemeClr val="bg1"/>
                </a:solidFill>
              </a:rPr>
              <a:t>XPath </a:t>
            </a:r>
            <a:r>
              <a:rPr lang="en-US" dirty="0" err="1">
                <a:solidFill>
                  <a:schemeClr val="bg1"/>
                </a:solidFill>
              </a:rPr>
              <a:t>xPath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XPathFactory.newInstance</a:t>
            </a:r>
            <a:r>
              <a:rPr lang="en-US" dirty="0">
                <a:solidFill>
                  <a:schemeClr val="bg1"/>
                </a:solidFill>
              </a:rPr>
              <a:t>().</a:t>
            </a:r>
            <a:r>
              <a:rPr lang="en-US" dirty="0" err="1">
                <a:solidFill>
                  <a:schemeClr val="bg1"/>
                </a:solidFill>
              </a:rPr>
              <a:t>newXPath</a:t>
            </a:r>
            <a:r>
              <a:rPr lang="en-US" dirty="0">
                <a:solidFill>
                  <a:schemeClr val="bg1"/>
                </a:solidFill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</a:rPr>
              <a:t>String expression = "//book/price";</a:t>
            </a:r>
          </a:p>
          <a:p>
            <a:r>
              <a:rPr lang="en-US" dirty="0" err="1">
                <a:solidFill>
                  <a:schemeClr val="bg1"/>
                </a:solidFill>
              </a:rPr>
              <a:t>NodeList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nodeList</a:t>
            </a:r>
            <a:r>
              <a:rPr lang="en-US" dirty="0">
                <a:solidFill>
                  <a:schemeClr val="bg1"/>
                </a:solidFill>
              </a:rPr>
              <a:t> = (</a:t>
            </a:r>
            <a:r>
              <a:rPr lang="en-US" dirty="0" err="1">
                <a:solidFill>
                  <a:schemeClr val="bg1"/>
                </a:solidFill>
              </a:rPr>
              <a:t>NodeList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xPath.compile</a:t>
            </a:r>
            <a:r>
              <a:rPr lang="en-US" dirty="0">
                <a:solidFill>
                  <a:schemeClr val="bg1"/>
                </a:solidFill>
              </a:rPr>
              <a:t>(expression).evaluate(</a:t>
            </a:r>
            <a:r>
              <a:rPr lang="en-US" dirty="0" err="1">
                <a:solidFill>
                  <a:schemeClr val="bg1"/>
                </a:solidFill>
              </a:rPr>
              <a:t>xmlDocument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XPathConstants.NODESET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(int x = 0; x &lt; </a:t>
            </a:r>
            <a:r>
              <a:rPr lang="en-US" dirty="0" err="1">
                <a:solidFill>
                  <a:schemeClr val="bg1"/>
                </a:solidFill>
              </a:rPr>
              <a:t>nodeList.getLength</a:t>
            </a:r>
            <a:r>
              <a:rPr lang="en-US" dirty="0">
                <a:solidFill>
                  <a:schemeClr val="bg1"/>
                </a:solidFill>
              </a:rPr>
              <a:t>(); x++) {</a:t>
            </a: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dirty="0" err="1">
                <a:solidFill>
                  <a:schemeClr val="bg1"/>
                </a:solidFill>
              </a:rPr>
              <a:t>System.out.println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nodeList.item</a:t>
            </a:r>
            <a:r>
              <a:rPr lang="en-US" dirty="0">
                <a:solidFill>
                  <a:schemeClr val="bg1"/>
                </a:solidFill>
              </a:rPr>
              <a:t>(x).</a:t>
            </a:r>
            <a:r>
              <a:rPr lang="en-US" dirty="0" err="1">
                <a:solidFill>
                  <a:schemeClr val="bg1"/>
                </a:solidFill>
              </a:rPr>
              <a:t>getTextContent</a:t>
            </a:r>
            <a:r>
              <a:rPr lang="en-US" dirty="0">
                <a:solidFill>
                  <a:schemeClr val="bg1"/>
                </a:solidFill>
              </a:rPr>
              <a:t>());</a:t>
            </a:r>
          </a:p>
          <a:p>
            <a:r>
              <a:rPr lang="en-US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00675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1125</TotalTime>
  <Words>803</Words>
  <Application>Microsoft Office PowerPoint</Application>
  <PresentationFormat>Widescreen</PresentationFormat>
  <Paragraphs>110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Helvetica Neue</vt:lpstr>
      <vt:lpstr>inter-bold</vt:lpstr>
      <vt:lpstr>inter-regular</vt:lpstr>
      <vt:lpstr>Arial</vt:lpstr>
      <vt:lpstr>Calibri</vt:lpstr>
      <vt:lpstr>Consolas</vt:lpstr>
      <vt:lpstr>Franklin Gothic Book</vt:lpstr>
      <vt:lpstr>Franklin Gothic Demi</vt:lpstr>
      <vt:lpstr>times new roman</vt:lpstr>
      <vt:lpstr>Verdana</vt:lpstr>
      <vt:lpstr>Wingdings</vt:lpstr>
      <vt:lpstr>Custom</vt:lpstr>
      <vt:lpstr>Java第13堂</vt:lpstr>
      <vt:lpstr>Agenda</vt:lpstr>
      <vt:lpstr>Read Root Node</vt:lpstr>
      <vt:lpstr>PowerPoint Presentation</vt:lpstr>
      <vt:lpstr>Get subnode</vt:lpstr>
      <vt:lpstr>PowerPoint Presentation</vt:lpstr>
      <vt:lpstr>XPath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3rd Party Library</vt:lpstr>
      <vt:lpstr>https://x-stream.github.io/</vt:lpstr>
      <vt:lpstr>pom.xml    Project file</vt:lpstr>
      <vt:lpstr>pom.xml</vt:lpstr>
      <vt:lpstr>Example 1</vt:lpstr>
      <vt:lpstr>Apache Commons</vt:lpstr>
      <vt:lpstr>PowerPoint Presentation</vt:lpstr>
      <vt:lpstr>Serializing an object to XML</vt:lpstr>
      <vt:lpstr>功課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MultisoftSPC</cp:lastModifiedBy>
  <cp:revision>165</cp:revision>
  <dcterms:created xsi:type="dcterms:W3CDTF">2024-05-10T11:32:53Z</dcterms:created>
  <dcterms:modified xsi:type="dcterms:W3CDTF">2024-08-09T13:42:09Z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