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3849" r:id="rId6"/>
    <p:sldId id="3844" r:id="rId7"/>
    <p:sldId id="3846" r:id="rId8"/>
    <p:sldId id="261" r:id="rId9"/>
    <p:sldId id="3852" r:id="rId10"/>
    <p:sldId id="3853" r:id="rId11"/>
    <p:sldId id="3854" r:id="rId12"/>
    <p:sldId id="3851" r:id="rId13"/>
    <p:sldId id="3850" r:id="rId14"/>
    <p:sldId id="265" r:id="rId15"/>
    <p:sldId id="3855" r:id="rId16"/>
    <p:sldId id="263" r:id="rId17"/>
    <p:sldId id="3864" r:id="rId18"/>
    <p:sldId id="3856" r:id="rId19"/>
    <p:sldId id="3857" r:id="rId20"/>
    <p:sldId id="3858" r:id="rId21"/>
    <p:sldId id="3859" r:id="rId22"/>
    <p:sldId id="3860" r:id="rId23"/>
    <p:sldId id="3861" r:id="rId24"/>
    <p:sldId id="3862" r:id="rId25"/>
    <p:sldId id="3863" r:id="rId26"/>
    <p:sldId id="3866" r:id="rId27"/>
    <p:sldId id="3867" r:id="rId28"/>
    <p:sldId id="3865" r:id="rId29"/>
    <p:sldId id="384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2" autoAdjust="0"/>
    <p:restoredTop sz="94753" autoAdjust="0"/>
  </p:normalViewPr>
  <p:slideViewPr>
    <p:cSldViewPr snapToGrid="0">
      <p:cViewPr varScale="1">
        <p:scale>
          <a:sx n="118" d="100"/>
          <a:sy n="118" d="100"/>
        </p:scale>
        <p:origin x="216" y="544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8/23/24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8/23/24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9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28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55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02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94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48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78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6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5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49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4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8/23/24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8/23/24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4" y="4219661"/>
            <a:ext cx="6261291" cy="2065042"/>
          </a:xfrm>
          <a:noFill/>
        </p:spPr>
        <p:txBody>
          <a:bodyPr anchor="b">
            <a:noAutofit/>
          </a:bodyPr>
          <a:lstStyle/>
          <a:p>
            <a:r>
              <a:rPr lang="zh-TW" altLang="en-US" dirty="0"/>
              <a:t>香港編程學會實體堂</a:t>
            </a:r>
            <a:r>
              <a:rPr lang="en-US" altLang="zh-TW" dirty="0"/>
              <a:t>1</a:t>
            </a:r>
            <a:br>
              <a:rPr lang="en-US" altLang="zh-TW" dirty="0"/>
            </a:br>
            <a:r>
              <a:rPr lang="en-US" altLang="zh-TW" dirty="0"/>
              <a:t>2024 Aug 23</a:t>
            </a:r>
            <a:br>
              <a:rPr lang="en-US" altLang="zh-TW" dirty="0"/>
            </a:br>
            <a:r>
              <a:rPr lang="en-US" altLang="zh-TW" dirty="0"/>
              <a:t>Peter</a:t>
            </a:r>
            <a:endParaRPr lang="en-US" dirty="0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910DD6F-A74A-1763-3599-46AF7AF6C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23" y="1783347"/>
            <a:ext cx="2065042" cy="20650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A17FE6-3D93-157C-9A4C-06CCC074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19" y="1783347"/>
            <a:ext cx="3185225" cy="191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0428" y="2067084"/>
            <a:ext cx="6560142" cy="3063149"/>
          </a:xfrm>
          <a:noFill/>
        </p:spPr>
        <p:txBody>
          <a:bodyPr/>
          <a:lstStyle/>
          <a:p>
            <a:r>
              <a:rPr lang="en-US" sz="28700" dirty="0"/>
              <a:t>GIT</a:t>
            </a:r>
          </a:p>
        </p:txBody>
      </p:sp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Is Git and What Is It Used For? {+ Main Features}">
            <a:extLst>
              <a:ext uri="{FF2B5EF4-FFF2-40B4-BE49-F238E27FC236}">
                <a16:creationId xmlns:a16="http://schemas.microsoft.com/office/drawing/2014/main" id="{48C243FF-B51F-982C-46D2-BDDC7DDC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09" y="714918"/>
            <a:ext cx="8559981" cy="55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it vs. GitHub: What's the Difference?">
            <a:extLst>
              <a:ext uri="{FF2B5EF4-FFF2-40B4-BE49-F238E27FC236}">
                <a16:creationId xmlns:a16="http://schemas.microsoft.com/office/drawing/2014/main" id="{58592763-D076-1A68-CACC-1ACAF276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86" y="285732"/>
            <a:ext cx="8838619" cy="60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5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A8F567-5BCE-5ED1-44B3-2A7CDEEA2BA6}"/>
              </a:ext>
            </a:extLst>
          </p:cNvPr>
          <p:cNvSpPr/>
          <p:nvPr/>
        </p:nvSpPr>
        <p:spPr>
          <a:xfrm>
            <a:off x="8489659" y="2799825"/>
            <a:ext cx="3057787" cy="15163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Git hub repo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534FDA-5474-27D6-BFD7-2A33BC3A2CBA}"/>
              </a:ext>
            </a:extLst>
          </p:cNvPr>
          <p:cNvSpPr/>
          <p:nvPr/>
        </p:nvSpPr>
        <p:spPr>
          <a:xfrm>
            <a:off x="4325923" y="2799824"/>
            <a:ext cx="3057787" cy="15163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Local Repo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837DCE-16F3-F03C-84C7-FC453AC7785E}"/>
              </a:ext>
            </a:extLst>
          </p:cNvPr>
          <p:cNvSpPr/>
          <p:nvPr/>
        </p:nvSpPr>
        <p:spPr>
          <a:xfrm>
            <a:off x="376107" y="2799823"/>
            <a:ext cx="3057787" cy="15163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Working Folder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029284-1BCB-E828-A38A-3A2EECFE8B1E}"/>
              </a:ext>
            </a:extLst>
          </p:cNvPr>
          <p:cNvCxnSpPr/>
          <p:nvPr/>
        </p:nvCxnSpPr>
        <p:spPr>
          <a:xfrm>
            <a:off x="7923402" y="276837"/>
            <a:ext cx="0" cy="61784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8E3A69-77E0-87C0-2870-F3F1FE161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22" y="2332384"/>
            <a:ext cx="10700689" cy="148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A8F567-5BCE-5ED1-44B3-2A7CDEEA2BA6}"/>
              </a:ext>
            </a:extLst>
          </p:cNvPr>
          <p:cNvSpPr/>
          <p:nvPr/>
        </p:nvSpPr>
        <p:spPr>
          <a:xfrm>
            <a:off x="10024845" y="2799825"/>
            <a:ext cx="1522601" cy="15163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Git hub repo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534FDA-5474-27D6-BFD7-2A33BC3A2CBA}"/>
              </a:ext>
            </a:extLst>
          </p:cNvPr>
          <p:cNvSpPr/>
          <p:nvPr/>
        </p:nvSpPr>
        <p:spPr>
          <a:xfrm>
            <a:off x="6954474" y="2799823"/>
            <a:ext cx="2241258" cy="15163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Local Repo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837DCE-16F3-F03C-84C7-FC453AC7785E}"/>
              </a:ext>
            </a:extLst>
          </p:cNvPr>
          <p:cNvSpPr/>
          <p:nvPr/>
        </p:nvSpPr>
        <p:spPr>
          <a:xfrm>
            <a:off x="376107" y="2799823"/>
            <a:ext cx="3057787" cy="15163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Working Folder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029284-1BCB-E828-A38A-3A2EECFE8B1E}"/>
              </a:ext>
            </a:extLst>
          </p:cNvPr>
          <p:cNvCxnSpPr/>
          <p:nvPr/>
        </p:nvCxnSpPr>
        <p:spPr>
          <a:xfrm>
            <a:off x="9584422" y="276837"/>
            <a:ext cx="0" cy="61784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9CAE8E3-A106-300F-4C86-126A89079AD6}"/>
              </a:ext>
            </a:extLst>
          </p:cNvPr>
          <p:cNvCxnSpPr>
            <a:cxnSpLocks/>
          </p:cNvCxnSpPr>
          <p:nvPr/>
        </p:nvCxnSpPr>
        <p:spPr>
          <a:xfrm>
            <a:off x="3519182" y="3145872"/>
            <a:ext cx="12205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00822D0-0E2E-1A6D-F896-E0CDE6AC671E}"/>
              </a:ext>
            </a:extLst>
          </p:cNvPr>
          <p:cNvSpPr txBox="1"/>
          <p:nvPr/>
        </p:nvSpPr>
        <p:spPr>
          <a:xfrm>
            <a:off x="3664449" y="2652907"/>
            <a:ext cx="93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git add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99C9E8-479E-E826-F03B-59DE6A534F1D}"/>
              </a:ext>
            </a:extLst>
          </p:cNvPr>
          <p:cNvCxnSpPr>
            <a:cxnSpLocks/>
          </p:cNvCxnSpPr>
          <p:nvPr/>
        </p:nvCxnSpPr>
        <p:spPr>
          <a:xfrm>
            <a:off x="5301559" y="3145872"/>
            <a:ext cx="13562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1AE5E0-E307-59E3-E3FD-74566E69B4BE}"/>
              </a:ext>
            </a:extLst>
          </p:cNvPr>
          <p:cNvSpPr txBox="1"/>
          <p:nvPr/>
        </p:nvSpPr>
        <p:spPr>
          <a:xfrm>
            <a:off x="5327354" y="2652907"/>
            <a:ext cx="133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git commit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28A2EF-12AD-389A-AAC8-9E9E1BCCE30A}"/>
              </a:ext>
            </a:extLst>
          </p:cNvPr>
          <p:cNvCxnSpPr/>
          <p:nvPr/>
        </p:nvCxnSpPr>
        <p:spPr>
          <a:xfrm flipH="1">
            <a:off x="2109831" y="1459684"/>
            <a:ext cx="918595" cy="10444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9F1016-57B7-0C12-A464-1968CC132622}"/>
              </a:ext>
            </a:extLst>
          </p:cNvPr>
          <p:cNvSpPr txBox="1"/>
          <p:nvPr/>
        </p:nvSpPr>
        <p:spPr>
          <a:xfrm>
            <a:off x="3149925" y="1182038"/>
            <a:ext cx="122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git status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99D7B7-8495-19CF-196A-1B0DE49A7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864" y="50271"/>
            <a:ext cx="5645440" cy="15947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08E5F0-788E-40C0-8088-1920F9D9D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36" y="4707817"/>
            <a:ext cx="5397777" cy="1873346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298972-2335-F1BF-B66D-88BC0C357338}"/>
              </a:ext>
            </a:extLst>
          </p:cNvPr>
          <p:cNvCxnSpPr/>
          <p:nvPr/>
        </p:nvCxnSpPr>
        <p:spPr>
          <a:xfrm flipV="1">
            <a:off x="7505350" y="4442079"/>
            <a:ext cx="0" cy="7550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0384F37-909C-7F39-DBC5-0649188826ED}"/>
              </a:ext>
            </a:extLst>
          </p:cNvPr>
          <p:cNvSpPr txBox="1"/>
          <p:nvPr/>
        </p:nvSpPr>
        <p:spPr>
          <a:xfrm>
            <a:off x="7842311" y="4634918"/>
            <a:ext cx="103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git log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4153AD1-BD65-4802-93E6-F98775688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189" y="5318198"/>
            <a:ext cx="5645440" cy="1168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3ECE64-C7B2-B45E-9CFC-95AEA92E1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6642" y="1801276"/>
            <a:ext cx="4388076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6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A8F567-5BCE-5ED1-44B3-2A7CDEEA2BA6}"/>
              </a:ext>
            </a:extLst>
          </p:cNvPr>
          <p:cNvSpPr/>
          <p:nvPr/>
        </p:nvSpPr>
        <p:spPr>
          <a:xfrm>
            <a:off x="10024845" y="2799825"/>
            <a:ext cx="1522601" cy="15163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Git hub repo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534FDA-5474-27D6-BFD7-2A33BC3A2CBA}"/>
              </a:ext>
            </a:extLst>
          </p:cNvPr>
          <p:cNvSpPr/>
          <p:nvPr/>
        </p:nvSpPr>
        <p:spPr>
          <a:xfrm>
            <a:off x="4920843" y="2799823"/>
            <a:ext cx="2241258" cy="36848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/>
              <a:t>Local Repo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837DCE-16F3-F03C-84C7-FC453AC7785E}"/>
              </a:ext>
            </a:extLst>
          </p:cNvPr>
          <p:cNvSpPr/>
          <p:nvPr/>
        </p:nvSpPr>
        <p:spPr>
          <a:xfrm>
            <a:off x="376107" y="2799823"/>
            <a:ext cx="3057787" cy="15163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Working Folder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029284-1BCB-E828-A38A-3A2EECFE8B1E}"/>
              </a:ext>
            </a:extLst>
          </p:cNvPr>
          <p:cNvCxnSpPr/>
          <p:nvPr/>
        </p:nvCxnSpPr>
        <p:spPr>
          <a:xfrm>
            <a:off x="9584422" y="276837"/>
            <a:ext cx="0" cy="61784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9CAE8E3-A106-300F-4C86-126A89079AD6}"/>
              </a:ext>
            </a:extLst>
          </p:cNvPr>
          <p:cNvCxnSpPr>
            <a:cxnSpLocks/>
          </p:cNvCxnSpPr>
          <p:nvPr/>
        </p:nvCxnSpPr>
        <p:spPr>
          <a:xfrm>
            <a:off x="3556933" y="3498210"/>
            <a:ext cx="12205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04D8975-D4C6-7F3A-5F02-9EB7C40B8596}"/>
              </a:ext>
            </a:extLst>
          </p:cNvPr>
          <p:cNvSpPr/>
          <p:nvPr/>
        </p:nvSpPr>
        <p:spPr>
          <a:xfrm>
            <a:off x="5141752" y="4458748"/>
            <a:ext cx="1799439" cy="45300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8A69C-B40C-2576-815F-6AF9343713DE}"/>
              </a:ext>
            </a:extLst>
          </p:cNvPr>
          <p:cNvSpPr/>
          <p:nvPr/>
        </p:nvSpPr>
        <p:spPr>
          <a:xfrm>
            <a:off x="5151539" y="5166219"/>
            <a:ext cx="1799439" cy="45300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2D2C85-5BE8-82F5-B87F-4B6FB2729499}"/>
              </a:ext>
            </a:extLst>
          </p:cNvPr>
          <p:cNvSpPr/>
          <p:nvPr/>
        </p:nvSpPr>
        <p:spPr>
          <a:xfrm>
            <a:off x="5151539" y="5870895"/>
            <a:ext cx="1799439" cy="45300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 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5B1F02-983C-BD7E-BCB3-65155FBB0EEC}"/>
              </a:ext>
            </a:extLst>
          </p:cNvPr>
          <p:cNvCxnSpPr>
            <a:cxnSpLocks/>
          </p:cNvCxnSpPr>
          <p:nvPr/>
        </p:nvCxnSpPr>
        <p:spPr>
          <a:xfrm>
            <a:off x="7446629" y="3498210"/>
            <a:ext cx="24272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FB8D9E8-1D7F-9BED-D00E-A7A6E32A2144}"/>
              </a:ext>
            </a:extLst>
          </p:cNvPr>
          <p:cNvSpPr txBox="1"/>
          <p:nvPr/>
        </p:nvSpPr>
        <p:spPr>
          <a:xfrm>
            <a:off x="7953706" y="2990458"/>
            <a:ext cx="133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git push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366AA-395A-DD9C-0911-5B0022B47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846" y="4642256"/>
            <a:ext cx="5759746" cy="13780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2327BB-6364-3C62-B9D1-0DF51A6B9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429" y="65089"/>
            <a:ext cx="4647154" cy="25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9FF7CA-E6A9-01F8-4A87-F645663A5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" y="132105"/>
            <a:ext cx="8072586" cy="4583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A42581-DA31-85E6-D0FF-87D13182B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20" y="4044944"/>
            <a:ext cx="9217325" cy="26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10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7BE95A-ED7D-3F7E-D4D6-2459E2597478}"/>
              </a:ext>
            </a:extLst>
          </p:cNvPr>
          <p:cNvSpPr txBox="1"/>
          <p:nvPr/>
        </p:nvSpPr>
        <p:spPr>
          <a:xfrm>
            <a:off x="574646" y="444618"/>
            <a:ext cx="5796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people work together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EFEDC7-40C0-ECCA-C537-7107E0856194}"/>
              </a:ext>
            </a:extLst>
          </p:cNvPr>
          <p:cNvSpPr/>
          <p:nvPr/>
        </p:nvSpPr>
        <p:spPr>
          <a:xfrm>
            <a:off x="1626781" y="2636874"/>
            <a:ext cx="4061637" cy="20627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Work on same project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423FF-4D49-29D0-17DE-D1A965461F7B}"/>
              </a:ext>
            </a:extLst>
          </p:cNvPr>
          <p:cNvSpPr/>
          <p:nvPr/>
        </p:nvSpPr>
        <p:spPr>
          <a:xfrm>
            <a:off x="6616995" y="2636873"/>
            <a:ext cx="4061637" cy="20627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Fork the project, and merge back</a:t>
            </a:r>
          </a:p>
        </p:txBody>
      </p:sp>
    </p:spTree>
    <p:extLst>
      <p:ext uri="{BB962C8B-B14F-4D97-AF65-F5344CB8AC3E}">
        <p14:creationId xmlns:p14="http://schemas.microsoft.com/office/powerpoint/2010/main" val="4141135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11E416-05DB-4D10-41E5-F2F8EBFA8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94" y="0"/>
            <a:ext cx="9089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9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565" y="868464"/>
            <a:ext cx="3128554" cy="132556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/>
              <a:t>熱烈感謝</a:t>
            </a:r>
            <a:br>
              <a:rPr lang="en-US" altLang="zh-TW" dirty="0"/>
            </a:br>
            <a:r>
              <a:rPr lang="zh-TW" altLang="en-US" dirty="0"/>
              <a:t>生產力局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/>
          <a:p>
            <a:r>
              <a:rPr lang="en-US" sz="5400" dirty="0"/>
              <a:t>Git</a:t>
            </a:r>
          </a:p>
          <a:p>
            <a:r>
              <a:rPr lang="en-US" sz="5400" dirty="0"/>
              <a:t>Java</a:t>
            </a:r>
          </a:p>
          <a:p>
            <a:r>
              <a:rPr lang="en-US" sz="5400" dirty="0" err="1"/>
              <a:t>JTable</a:t>
            </a:r>
            <a:endParaRPr lang="en-US" sz="5400" dirty="0"/>
          </a:p>
        </p:txBody>
      </p:sp>
      <p:pic>
        <p:nvPicPr>
          <p:cNvPr id="1028" name="Picture 4" descr="HKPC - Innovation Hub@HK">
            <a:extLst>
              <a:ext uri="{FF2B5EF4-FFF2-40B4-BE49-F238E27FC236}">
                <a16:creationId xmlns:a16="http://schemas.microsoft.com/office/drawing/2014/main" id="{AC1BC938-5D08-8D86-6DFF-F9CB9A04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5647" y="2622110"/>
            <a:ext cx="4598391" cy="18628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F6A04-558F-60C0-E34C-5A05639F1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580"/>
            <a:ext cx="12192000" cy="550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23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19635-11E6-45B9-78CB-4F6C47EF6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78" y="0"/>
            <a:ext cx="10361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4D7A61-547C-F516-4DF5-7F8025E84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29" y="0"/>
            <a:ext cx="11043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68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7BE95A-ED7D-3F7E-D4D6-2459E2597478}"/>
              </a:ext>
            </a:extLst>
          </p:cNvPr>
          <p:cNvSpPr txBox="1"/>
          <p:nvPr/>
        </p:nvSpPr>
        <p:spPr>
          <a:xfrm>
            <a:off x="574646" y="636004"/>
            <a:ext cx="651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Work on same project - Merge</a:t>
            </a:r>
          </a:p>
        </p:txBody>
      </p:sp>
      <p:pic>
        <p:nvPicPr>
          <p:cNvPr id="4098" name="Picture 2" descr="Git Merge | Atlassian Git Tutorial">
            <a:extLst>
              <a:ext uri="{FF2B5EF4-FFF2-40B4-BE49-F238E27FC236}">
                <a16:creationId xmlns:a16="http://schemas.microsoft.com/office/drawing/2014/main" id="{12D6EEAA-8F0E-2F26-7583-5D096EAF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9" y="636004"/>
            <a:ext cx="1016000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26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00BF-2201-4BFA-64B7-7641329A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1809307" cy="673433"/>
          </a:xfrm>
        </p:spPr>
        <p:txBody>
          <a:bodyPr/>
          <a:lstStyle/>
          <a:p>
            <a:r>
              <a:rPr lang="en-US" dirty="0"/>
              <a:t>Branch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6CD479-4E25-6FC3-E97B-53C36D94E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79" y="1098534"/>
            <a:ext cx="7923471" cy="55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6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A61F84-DFAE-081A-05DC-4E074D7A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3" y="101429"/>
            <a:ext cx="11951314" cy="66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17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755171"/>
            <a:ext cx="4619937" cy="5315035"/>
          </a:xfrm>
          <a:noFill/>
        </p:spPr>
        <p:txBody>
          <a:bodyPr>
            <a:normAutofit/>
          </a:bodyPr>
          <a:lstStyle/>
          <a:p>
            <a:r>
              <a:rPr lang="en-US" dirty="0"/>
              <a:t>Peter</a:t>
            </a:r>
          </a:p>
          <a:p>
            <a:r>
              <a:rPr lang="en-US" dirty="0"/>
              <a:t>9655-4595</a:t>
            </a:r>
          </a:p>
          <a:p>
            <a:r>
              <a:rPr lang="en-US" dirty="0"/>
              <a:t>peter@hkprog.org</a:t>
            </a:r>
          </a:p>
        </p:txBody>
      </p:sp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Boy playing in playground in front of apartment building&#10;">
            <a:extLst>
              <a:ext uri="{FF2B5EF4-FFF2-40B4-BE49-F238E27FC236}">
                <a16:creationId xmlns:a16="http://schemas.microsoft.com/office/drawing/2014/main" id="{46148692-01F9-F0AF-248D-A06D949F3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168" y="923544"/>
            <a:ext cx="6455664" cy="5010912"/>
          </a:xfrm>
          <a:noFill/>
        </p:spPr>
        <p:txBody>
          <a:bodyPr anchor="ctr"/>
          <a:lstStyle/>
          <a:p>
            <a:r>
              <a:rPr lang="en-US" dirty="0"/>
              <a:t>The power</a:t>
            </a:r>
            <a:br>
              <a:rPr lang="en-US" dirty="0"/>
            </a:br>
            <a:r>
              <a:rPr lang="en-US" dirty="0"/>
              <a:t>of Education</a:t>
            </a:r>
          </a:p>
        </p:txBody>
      </p:sp>
    </p:spTree>
    <p:extLst>
      <p:ext uri="{BB962C8B-B14F-4D97-AF65-F5344CB8AC3E}">
        <p14:creationId xmlns:p14="http://schemas.microsoft.com/office/powerpoint/2010/main" val="175612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19" y="1606491"/>
            <a:ext cx="4805209" cy="2620575"/>
          </a:xfrm>
        </p:spPr>
        <p:txBody>
          <a:bodyPr anchor="b">
            <a:normAutofit/>
          </a:bodyPr>
          <a:lstStyle/>
          <a:p>
            <a:r>
              <a:rPr lang="zh-TW" altLang="en-US" sz="8800" b="1" dirty="0">
                <a:latin typeface="Acumin Variable Concept UltraBl" panose="020B0304020202020204" pitchFamily="34" charset="0"/>
              </a:rPr>
              <a:t>編程學會教育理念</a:t>
            </a:r>
            <a:endParaRPr lang="en-US" sz="8800" b="1" dirty="0">
              <a:latin typeface="Acumin Variable Concept UltraBl" panose="020B0304020202020204" pitchFamily="34" charset="0"/>
            </a:endParaRPr>
          </a:p>
        </p:txBody>
      </p:sp>
      <p:pic>
        <p:nvPicPr>
          <p:cNvPr id="10" name="Content Placeholder 10" descr="Child looking at a world map">
            <a:extLst>
              <a:ext uri="{FF2B5EF4-FFF2-40B4-BE49-F238E27FC236}">
                <a16:creationId xmlns:a16="http://schemas.microsoft.com/office/drawing/2014/main" id="{BDDFC830-574D-79C7-544E-026A2E301E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" b="120"/>
          <a:stretch/>
        </p:blipFill>
        <p:spPr>
          <a:xfrm>
            <a:off x="707393" y="847600"/>
            <a:ext cx="4619625" cy="461772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119" y="4360266"/>
            <a:ext cx="4619626" cy="891242"/>
          </a:xfrm>
        </p:spPr>
        <p:txBody>
          <a:bodyPr>
            <a:normAutofit fontScale="92500"/>
          </a:bodyPr>
          <a:lstStyle/>
          <a:p>
            <a:r>
              <a:rPr lang="zh-TW" altLang="en-US" sz="4400" dirty="0"/>
              <a:t>點教編程先教得好</a:t>
            </a:r>
            <a:endParaRPr lang="en-US" sz="4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74B98-F24A-8859-6712-9CC7377A4BB2}"/>
              </a:ext>
            </a:extLst>
          </p:cNvPr>
          <p:cNvGrpSpPr/>
          <p:nvPr/>
        </p:nvGrpSpPr>
        <p:grpSpPr>
          <a:xfrm>
            <a:off x="8601740" y="148856"/>
            <a:ext cx="3590260" cy="1457635"/>
            <a:chOff x="8601740" y="148856"/>
            <a:chExt cx="3590260" cy="14576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533118-EC8B-C3A3-48E3-5D5BD8F1F57E}"/>
                </a:ext>
              </a:extLst>
            </p:cNvPr>
            <p:cNvSpPr/>
            <p:nvPr/>
          </p:nvSpPr>
          <p:spPr>
            <a:xfrm>
              <a:off x="8601740" y="148856"/>
              <a:ext cx="3590260" cy="14576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9D91C23C-64BC-A8C0-DFCC-C1E7569FB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9914" y="334561"/>
              <a:ext cx="1108709" cy="110870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CF8B01-B728-17D5-3EBB-651B92D60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1099" y="364635"/>
              <a:ext cx="1710128" cy="102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go NASA Apollo Saturn V Review | Space">
            <a:extLst>
              <a:ext uri="{FF2B5EF4-FFF2-40B4-BE49-F238E27FC236}">
                <a16:creationId xmlns:a16="http://schemas.microsoft.com/office/drawing/2014/main" id="{6988A6A1-6A92-1FEA-EDC4-89662EFD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0" y="1942964"/>
            <a:ext cx="5418667" cy="30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king a High Speed Rocket">
            <a:extLst>
              <a:ext uri="{FF2B5EF4-FFF2-40B4-BE49-F238E27FC236}">
                <a16:creationId xmlns:a16="http://schemas.microsoft.com/office/drawing/2014/main" id="{3BDB4FC8-37E7-9AA2-B3CF-9BDF207F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44" y="1946938"/>
            <a:ext cx="54186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193E52-F9DC-76F5-56D9-B1088D181E2A}"/>
              </a:ext>
            </a:extLst>
          </p:cNvPr>
          <p:cNvSpPr txBox="1"/>
          <p:nvPr/>
        </p:nvSpPr>
        <p:spPr>
          <a:xfrm>
            <a:off x="298230" y="314587"/>
            <a:ext cx="4550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/>
              <a:t>教育手法</a:t>
            </a:r>
            <a:endParaRPr lang="en-US" sz="8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B21B99-8FBD-FC0B-5EBF-39C8A2EAB326}"/>
              </a:ext>
            </a:extLst>
          </p:cNvPr>
          <p:cNvGrpSpPr/>
          <p:nvPr/>
        </p:nvGrpSpPr>
        <p:grpSpPr>
          <a:xfrm>
            <a:off x="8601740" y="5400365"/>
            <a:ext cx="3590260" cy="1457635"/>
            <a:chOff x="8601740" y="148856"/>
            <a:chExt cx="3590260" cy="145763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F2449B-D478-61BB-1DD9-67B06BF9D5FA}"/>
                </a:ext>
              </a:extLst>
            </p:cNvPr>
            <p:cNvSpPr/>
            <p:nvPr/>
          </p:nvSpPr>
          <p:spPr>
            <a:xfrm>
              <a:off x="8601740" y="148856"/>
              <a:ext cx="3590260" cy="14576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2A7C868B-B3E0-ADD5-0F08-B861B23F1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9914" y="334561"/>
              <a:ext cx="1108709" cy="110870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A359B0-5BE0-A4B7-9A5D-D3FA6913C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1099" y="364635"/>
              <a:ext cx="1710128" cy="102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Right 14">
            <a:extLst>
              <a:ext uri="{FF2B5EF4-FFF2-40B4-BE49-F238E27FC236}">
                <a16:creationId xmlns:a16="http://schemas.microsoft.com/office/drawing/2014/main" id="{923068CE-CBDC-1123-D36F-ED1D5BDD186B}"/>
              </a:ext>
            </a:extLst>
          </p:cNvPr>
          <p:cNvSpPr/>
          <p:nvPr/>
        </p:nvSpPr>
        <p:spPr>
          <a:xfrm rot="16200000">
            <a:off x="3718418" y="1170264"/>
            <a:ext cx="6581163" cy="464330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93E52-F9DC-76F5-56D9-B1088D181E2A}"/>
              </a:ext>
            </a:extLst>
          </p:cNvPr>
          <p:cNvSpPr txBox="1"/>
          <p:nvPr/>
        </p:nvSpPr>
        <p:spPr>
          <a:xfrm>
            <a:off x="578353" y="2063692"/>
            <a:ext cx="2373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/>
              <a:t>教育章法</a:t>
            </a:r>
            <a:endParaRPr lang="en-US" sz="8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E5B82E-6A61-2791-D937-BF2D3271437A}"/>
              </a:ext>
            </a:extLst>
          </p:cNvPr>
          <p:cNvSpPr/>
          <p:nvPr/>
        </p:nvSpPr>
        <p:spPr>
          <a:xfrm>
            <a:off x="6207853" y="5951988"/>
            <a:ext cx="162327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ASM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9E4759-ED29-F9C6-EA3F-87877AA5FC0D}"/>
              </a:ext>
            </a:extLst>
          </p:cNvPr>
          <p:cNvSpPr/>
          <p:nvPr/>
        </p:nvSpPr>
        <p:spPr>
          <a:xfrm>
            <a:off x="6207853" y="4468535"/>
            <a:ext cx="162327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54418-A667-379A-C504-ADA73C086CBE}"/>
              </a:ext>
            </a:extLst>
          </p:cNvPr>
          <p:cNvSpPr/>
          <p:nvPr/>
        </p:nvSpPr>
        <p:spPr>
          <a:xfrm>
            <a:off x="3793222" y="2922164"/>
            <a:ext cx="1623270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Java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2AB4F-AF55-69A0-EF58-CB0E4A15C9D5}"/>
              </a:ext>
            </a:extLst>
          </p:cNvPr>
          <p:cNvSpPr/>
          <p:nvPr/>
        </p:nvSpPr>
        <p:spPr>
          <a:xfrm>
            <a:off x="5971562" y="2922164"/>
            <a:ext cx="2086063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Python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A8352-39C6-5311-B69F-38027E992115}"/>
              </a:ext>
            </a:extLst>
          </p:cNvPr>
          <p:cNvSpPr/>
          <p:nvPr/>
        </p:nvSpPr>
        <p:spPr>
          <a:xfrm>
            <a:off x="8451907" y="2922164"/>
            <a:ext cx="1757495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C++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924D7-1726-D5E3-5376-C34BB0CFBB12}"/>
              </a:ext>
            </a:extLst>
          </p:cNvPr>
          <p:cNvSpPr/>
          <p:nvPr/>
        </p:nvSpPr>
        <p:spPr>
          <a:xfrm>
            <a:off x="8969228" y="1124123"/>
            <a:ext cx="1757495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Script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D96B63-B315-3F9C-C931-A5B201692383}"/>
              </a:ext>
            </a:extLst>
          </p:cNvPr>
          <p:cNvSpPr/>
          <p:nvPr/>
        </p:nvSpPr>
        <p:spPr>
          <a:xfrm>
            <a:off x="6890156" y="1124123"/>
            <a:ext cx="1757495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JS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C52FCB-3F2D-B3E6-B09D-07C062DD250D}"/>
              </a:ext>
            </a:extLst>
          </p:cNvPr>
          <p:cNvSpPr/>
          <p:nvPr/>
        </p:nvSpPr>
        <p:spPr>
          <a:xfrm>
            <a:off x="3452069" y="1124123"/>
            <a:ext cx="3057087" cy="704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Typescript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73552E-10E9-D5F8-9A04-C512D55BFA07}"/>
              </a:ext>
            </a:extLst>
          </p:cNvPr>
          <p:cNvCxnSpPr/>
          <p:nvPr/>
        </p:nvCxnSpPr>
        <p:spPr>
          <a:xfrm>
            <a:off x="3301068" y="2348918"/>
            <a:ext cx="78898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21B3A8-D00E-1EBD-6D75-9B5DC53BC156}"/>
              </a:ext>
            </a:extLst>
          </p:cNvPr>
          <p:cNvCxnSpPr/>
          <p:nvPr/>
        </p:nvCxnSpPr>
        <p:spPr>
          <a:xfrm>
            <a:off x="3340217" y="5647189"/>
            <a:ext cx="78898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7553F4-4D3D-41A7-F7FE-EB3B79864657}"/>
              </a:ext>
            </a:extLst>
          </p:cNvPr>
          <p:cNvCxnSpPr/>
          <p:nvPr/>
        </p:nvCxnSpPr>
        <p:spPr>
          <a:xfrm>
            <a:off x="3264716" y="4162338"/>
            <a:ext cx="78898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1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7193E52-F9DC-76F5-56D9-B1088D181E2A}"/>
              </a:ext>
            </a:extLst>
          </p:cNvPr>
          <p:cNvSpPr txBox="1"/>
          <p:nvPr/>
        </p:nvSpPr>
        <p:spPr>
          <a:xfrm>
            <a:off x="1182360" y="1473278"/>
            <a:ext cx="2373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/>
              <a:t>教育傳達技巧</a:t>
            </a:r>
            <a:endParaRPr lang="en-US" sz="8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C52FCB-3F2D-B3E6-B09D-07C062DD250D}"/>
              </a:ext>
            </a:extLst>
          </p:cNvPr>
          <p:cNvSpPr/>
          <p:nvPr/>
        </p:nvSpPr>
        <p:spPr>
          <a:xfrm>
            <a:off x="3955408" y="1526796"/>
            <a:ext cx="6493080" cy="15435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Learn By Doing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1673E-D0C0-0E2C-8518-1ACE0522E7ED}"/>
              </a:ext>
            </a:extLst>
          </p:cNvPr>
          <p:cNvSpPr/>
          <p:nvPr/>
        </p:nvSpPr>
        <p:spPr>
          <a:xfrm>
            <a:off x="3955408" y="3564352"/>
            <a:ext cx="6493080" cy="2070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Learn By Teaching</a:t>
            </a:r>
          </a:p>
        </p:txBody>
      </p:sp>
    </p:spTree>
    <p:extLst>
      <p:ext uri="{BB962C8B-B14F-4D97-AF65-F5344CB8AC3E}">
        <p14:creationId xmlns:p14="http://schemas.microsoft.com/office/powerpoint/2010/main" val="123396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C52FCB-3F2D-B3E6-B09D-07C062DD250D}"/>
              </a:ext>
            </a:extLst>
          </p:cNvPr>
          <p:cNvSpPr/>
          <p:nvPr/>
        </p:nvSpPr>
        <p:spPr>
          <a:xfrm>
            <a:off x="264132" y="1377352"/>
            <a:ext cx="3058189" cy="1140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Learn By Doing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1673E-D0C0-0E2C-8518-1ACE0522E7ED}"/>
              </a:ext>
            </a:extLst>
          </p:cNvPr>
          <p:cNvSpPr/>
          <p:nvPr/>
        </p:nvSpPr>
        <p:spPr>
          <a:xfrm>
            <a:off x="264131" y="4238117"/>
            <a:ext cx="3058189" cy="1140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Learn By Teaching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737D694-EEEC-8EED-46FA-18EC49F578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406515"/>
              </p:ext>
            </p:extLst>
          </p:nvPr>
        </p:nvGraphicFramePr>
        <p:xfrm>
          <a:off x="3625668" y="0"/>
          <a:ext cx="8128000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2160383" imgH="8739626" progId="">
                  <p:embed/>
                </p:oleObj>
              </mc:Choice>
              <mc:Fallback>
                <p:oleObj r:id="rId3" imgW="22160383" imgH="873962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5668" y="0"/>
                        <a:ext cx="8128000" cy="320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C72F8EC-B91C-9CCA-42A5-8D062EA42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900462"/>
              </p:ext>
            </p:extLst>
          </p:nvPr>
        </p:nvGraphicFramePr>
        <p:xfrm>
          <a:off x="3625668" y="2935968"/>
          <a:ext cx="8128000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2160383" imgH="8739626" progId="">
                  <p:embed/>
                </p:oleObj>
              </mc:Choice>
              <mc:Fallback>
                <p:oleObj r:id="rId5" imgW="22160383" imgH="873962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5668" y="2935968"/>
                        <a:ext cx="8128000" cy="320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25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06949" cy="993892"/>
          </a:xfrm>
          <a:noFill/>
        </p:spPr>
        <p:txBody>
          <a:bodyPr anchor="ctr"/>
          <a:lstStyle/>
          <a:p>
            <a:r>
              <a:rPr lang="en-US" dirty="0"/>
              <a:t>Let the Kids work together</a:t>
            </a:r>
          </a:p>
        </p:txBody>
      </p:sp>
      <p:pic>
        <p:nvPicPr>
          <p:cNvPr id="6146" name="Picture 2" descr="Best Online Coding for Kids">
            <a:extLst>
              <a:ext uri="{FF2B5EF4-FFF2-40B4-BE49-F238E27FC236}">
                <a16:creationId xmlns:a16="http://schemas.microsoft.com/office/drawing/2014/main" id="{BFF7134E-6DB9-76D2-52D2-8950B8FA4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60" y="1409352"/>
            <a:ext cx="9345336" cy="526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497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30005B-6102-4F3C-A26F-485DF1BF97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BC90B52-91C7-4BE9-8AE0-180FFFE11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{593064D3-3210-4376-9709-65B0EC168DF4}tf78504181_win32</Template>
  <TotalTime>120</TotalTime>
  <Words>157</Words>
  <Application>Microsoft Macintosh PowerPoint</Application>
  <PresentationFormat>Widescreen</PresentationFormat>
  <Paragraphs>69</Paragraphs>
  <Slides>26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Acumin Variable Concept UltraBl</vt:lpstr>
      <vt:lpstr>Aptos</vt:lpstr>
      <vt:lpstr>Arial</vt:lpstr>
      <vt:lpstr>Avenir Next LT Pro</vt:lpstr>
      <vt:lpstr>Avenir Next LT Pro Light</vt:lpstr>
      <vt:lpstr>Calibri</vt:lpstr>
      <vt:lpstr>Tw Cen MT</vt:lpstr>
      <vt:lpstr>Custom</vt:lpstr>
      <vt:lpstr>香港編程學會實體堂1 2024 Aug 23 Peter</vt:lpstr>
      <vt:lpstr>熱烈感謝 生產力局</vt:lpstr>
      <vt:lpstr>The power of Education</vt:lpstr>
      <vt:lpstr>編程學會教育理念</vt:lpstr>
      <vt:lpstr>PowerPoint Presentation</vt:lpstr>
      <vt:lpstr>PowerPoint Presentation</vt:lpstr>
      <vt:lpstr>PowerPoint Presentation</vt:lpstr>
      <vt:lpstr>PowerPoint Presentation</vt:lpstr>
      <vt:lpstr>Let the Kids work together</vt:lpstr>
      <vt:lpstr>GIT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Branch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MultisoftSPC</dc:creator>
  <cp:lastModifiedBy>Peter Cheung</cp:lastModifiedBy>
  <cp:revision>35</cp:revision>
  <dcterms:created xsi:type="dcterms:W3CDTF">2024-08-23T03:29:59Z</dcterms:created>
  <dcterms:modified xsi:type="dcterms:W3CDTF">2024-08-23T07:08:02Z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