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3"/>
  </p:notesMasterIdLst>
  <p:handoutMasterIdLst>
    <p:handoutMasterId r:id="rId14"/>
  </p:handoutMasterIdLst>
  <p:sldIdLst>
    <p:sldId id="410" r:id="rId5"/>
    <p:sldId id="383" r:id="rId6"/>
    <p:sldId id="420" r:id="rId7"/>
    <p:sldId id="421" r:id="rId8"/>
    <p:sldId id="267" r:id="rId9"/>
    <p:sldId id="422" r:id="rId10"/>
    <p:sldId id="423" r:id="rId11"/>
    <p:sldId id="41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89" autoAdjust="0"/>
    <p:restoredTop sz="96327" autoAdjust="0"/>
  </p:normalViewPr>
  <p:slideViewPr>
    <p:cSldViewPr snapToGrid="0">
      <p:cViewPr varScale="1">
        <p:scale>
          <a:sx n="212" d="100"/>
          <a:sy n="212" d="100"/>
        </p:scale>
        <p:origin x="177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9/20/24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9/20/24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73454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H="1" flipV="1">
            <a:off x="-684565" y="-74407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80410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Ubuntu" panose="020B0504030602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Century Gothic" panose="020B0502020202020204" pitchFamily="34" charset="0"/>
              </a:defRPr>
            </a:lvl1pPr>
            <a:lvl2pPr>
              <a:defRPr sz="2800">
                <a:latin typeface="Century Gothic" panose="020B0502020202020204" pitchFamily="34" charset="0"/>
              </a:defRPr>
            </a:lvl2pPr>
            <a:lvl3pPr>
              <a:defRPr sz="2400">
                <a:latin typeface="Century Gothic" panose="020B0502020202020204" pitchFamily="34" charset="0"/>
              </a:defRPr>
            </a:lvl3pPr>
            <a:lvl4pPr>
              <a:defRPr sz="2000">
                <a:latin typeface="Century Gothic" panose="020B0502020202020204" pitchFamily="34" charset="0"/>
              </a:defRPr>
            </a:lvl4pPr>
            <a:lvl5pPr>
              <a:defRPr sz="20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400">
                <a:latin typeface="Ubuntu" panose="020B0504030602030204" pitchFamily="34" charset="0"/>
              </a:defRPr>
            </a:lvl1pPr>
          </a:lstStyle>
          <a:p>
            <a:fld id="{4589C22A-0934-4877-97DF-F38C4C06145A}" type="datetime3">
              <a:rPr lang="en-US" smtClean="0"/>
              <a:t>20 September 2024</a:t>
            </a:fld>
            <a:endParaRPr lang="fa-I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  <a:latin typeface="Ubuntu Light" panose="020B0304030602030204" pitchFamily="34" charset="0"/>
              </a:defRPr>
            </a:lvl1pPr>
          </a:lstStyle>
          <a:p>
            <a:r>
              <a:rPr lang="en-US"/>
              <a:t>Introduction to ANTLR - M.Zakeri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1400" b="0">
                <a:latin typeface="Ubuntu" panose="020B0504030602030204" pitchFamily="34" charset="0"/>
              </a:defRPr>
            </a:lvl1pPr>
          </a:lstStyle>
          <a:p>
            <a:r>
              <a:rPr lang="en-US" dirty="0"/>
              <a:t>Page </a:t>
            </a:r>
            <a:fld id="{29E6B0B4-13AA-471E-A260-F726A12370B5}" type="slidenum">
              <a:rPr lang="fa-IR" b="1" smtClean="0"/>
              <a:pPr/>
              <a:t>‹#›</a:t>
            </a:fld>
            <a:r>
              <a:rPr lang="fa-IR" dirty="0"/>
              <a:t> </a:t>
            </a:r>
            <a:r>
              <a:rPr lang="en-US" dirty="0"/>
              <a:t> of 31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529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1016892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75782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5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712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4" r:id="rId13"/>
    <p:sldLayoutId id="2147483703" r:id="rId14"/>
    <p:sldLayoutId id="2147483713" r:id="rId15"/>
    <p:sldLayoutId id="2147483714" r:id="rId16"/>
    <p:sldLayoutId id="2147483715" r:id="rId17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 dirty="0"/>
              <a:t>Antlr Lesson 1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pic>
        <p:nvPicPr>
          <p:cNvPr id="1026" name="Picture 2" descr="Join the largest learning event in history, December 9-15, 2024">
            <a:extLst>
              <a:ext uri="{FF2B5EF4-FFF2-40B4-BE49-F238E27FC236}">
                <a16:creationId xmlns:a16="http://schemas.microsoft.com/office/drawing/2014/main" id="{F575A8F0-1B49-E870-41AA-F2F0F4B48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25" y="339465"/>
            <a:ext cx="2369303" cy="236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10590742" cy="3709987"/>
          </a:xfrm>
        </p:spPr>
        <p:txBody>
          <a:bodyPr tIns="457200">
            <a:normAutofit/>
          </a:bodyPr>
          <a:lstStyle/>
          <a:p>
            <a:pPr lvl="1"/>
            <a:r>
              <a:rPr lang="en-US" sz="4400" dirty="0"/>
              <a:t>What is ANTLR</a:t>
            </a:r>
          </a:p>
          <a:p>
            <a:pPr lvl="1"/>
            <a:r>
              <a:rPr lang="en-US" altLang="zh-TW" sz="4400" dirty="0"/>
              <a:t>LL Grammars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B5BC5-F1A0-4E5F-E5DA-3003FF6BD7F9}"/>
              </a:ext>
            </a:extLst>
          </p:cNvPr>
          <p:cNvGrpSpPr/>
          <p:nvPr/>
        </p:nvGrpSpPr>
        <p:grpSpPr>
          <a:xfrm>
            <a:off x="8763996" y="6138953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2E4A975-0B7C-2B0A-C6D2-503D3A052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CE3C53A2-50A2-3211-3E49-A00FAACE30AE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66CBA-6BFA-DB6F-3B3D-EAD1680D2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ANTLR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1C800-3D67-4D4B-099D-2C573875B4D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11966" y="1397424"/>
            <a:ext cx="10663030" cy="4774775"/>
          </a:xfrm>
        </p:spPr>
        <p:txBody>
          <a:bodyPr>
            <a:normAutofit/>
          </a:bodyPr>
          <a:lstStyle/>
          <a:p>
            <a:r>
              <a:rPr lang="en-US" sz="3200" dirty="0"/>
              <a:t>ANTLR (pronounced Antler), or </a:t>
            </a:r>
            <a:r>
              <a:rPr lang="en-US" sz="3200" b="1" dirty="0"/>
              <a:t>An</a:t>
            </a:r>
            <a:r>
              <a:rPr lang="en-US" sz="3200" dirty="0"/>
              <a:t>other </a:t>
            </a:r>
            <a:r>
              <a:rPr lang="en-US" sz="3200" b="1" dirty="0"/>
              <a:t>T</a:t>
            </a:r>
            <a:r>
              <a:rPr lang="en-US" sz="3200" dirty="0"/>
              <a:t>ool For </a:t>
            </a:r>
            <a:r>
              <a:rPr lang="en-US" sz="3200" b="1" dirty="0"/>
              <a:t>L</a:t>
            </a:r>
            <a:r>
              <a:rPr lang="en-US" sz="3200" dirty="0"/>
              <a:t>anguage </a:t>
            </a:r>
            <a:r>
              <a:rPr lang="en-US" sz="3200" b="1" dirty="0"/>
              <a:t>R</a:t>
            </a:r>
            <a:r>
              <a:rPr lang="en-US" sz="3200" dirty="0"/>
              <a:t>ecognition, is a </a:t>
            </a:r>
            <a:r>
              <a:rPr lang="en-US" sz="3200" dirty="0">
                <a:solidFill>
                  <a:srgbClr val="FF0000"/>
                </a:solidFill>
              </a:rPr>
              <a:t>parser generator </a:t>
            </a:r>
            <a:r>
              <a:rPr lang="en-US" sz="3200" dirty="0"/>
              <a:t>that uses </a:t>
            </a:r>
            <a:r>
              <a:rPr lang="en-US" sz="3200" dirty="0">
                <a:solidFill>
                  <a:srgbClr val="FF0000"/>
                </a:solidFill>
              </a:rPr>
              <a:t>LL(*) </a:t>
            </a:r>
            <a:r>
              <a:rPr lang="en-US" sz="3200" dirty="0"/>
              <a:t>for parsing.</a:t>
            </a:r>
          </a:p>
          <a:p>
            <a:r>
              <a:rPr lang="en-US" sz="3200" dirty="0"/>
              <a:t>ANTLR takes as input a </a:t>
            </a:r>
            <a:r>
              <a:rPr lang="en-US" sz="3200" b="1" dirty="0"/>
              <a:t>grammar</a:t>
            </a:r>
            <a:r>
              <a:rPr lang="en-US" sz="3200" dirty="0"/>
              <a:t> that specifies a language and generates as output </a:t>
            </a:r>
            <a:r>
              <a:rPr lang="en-US" sz="3200" b="1" dirty="0"/>
              <a:t>source code </a:t>
            </a:r>
            <a:r>
              <a:rPr lang="en-US" sz="3200" dirty="0"/>
              <a:t>for a </a:t>
            </a:r>
            <a:r>
              <a:rPr lang="en-US" sz="3200" b="1" dirty="0"/>
              <a:t>recognizer</a:t>
            </a:r>
            <a:r>
              <a:rPr lang="en-US" sz="3200" dirty="0"/>
              <a:t> for that language.</a:t>
            </a:r>
          </a:p>
          <a:p>
            <a:pPr lvl="1"/>
            <a:r>
              <a:rPr lang="en-US" sz="3200" dirty="0"/>
              <a:t>supported generating code in Java, C#, JavaScript, Python2 and Python3. </a:t>
            </a:r>
          </a:p>
        </p:txBody>
      </p:sp>
    </p:spTree>
    <p:extLst>
      <p:ext uri="{BB962C8B-B14F-4D97-AF65-F5344CB8AC3E}">
        <p14:creationId xmlns:p14="http://schemas.microsoft.com/office/powerpoint/2010/main" val="4065423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52930-0410-BA96-5458-EE8FDA819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LL(K) Grammars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50E8A-6BE6-6A6C-F757-11A6E56F4A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53100" y="1451113"/>
            <a:ext cx="10444370" cy="4420893"/>
          </a:xfrm>
        </p:spPr>
        <p:txBody>
          <a:bodyPr>
            <a:normAutofit/>
          </a:bodyPr>
          <a:lstStyle/>
          <a:p>
            <a:r>
              <a:rPr lang="en-US" sz="2800" dirty="0"/>
              <a:t>An </a:t>
            </a:r>
            <a:r>
              <a:rPr lang="en-US" sz="2800" dirty="0">
                <a:solidFill>
                  <a:srgbClr val="FF0000"/>
                </a:solidFill>
              </a:rPr>
              <a:t>LL</a:t>
            </a:r>
            <a:r>
              <a:rPr lang="en-US" sz="2800" dirty="0"/>
              <a:t> parser is a </a:t>
            </a:r>
            <a:r>
              <a:rPr lang="en-US" sz="2800" b="1" dirty="0"/>
              <a:t>top-down</a:t>
            </a:r>
            <a:r>
              <a:rPr lang="en-US" sz="2800" dirty="0"/>
              <a:t> parser for a subset of context-free languages.</a:t>
            </a:r>
          </a:p>
          <a:p>
            <a:pPr lvl="1"/>
            <a:r>
              <a:rPr lang="en-US" sz="2800" dirty="0"/>
              <a:t>It parses the input from </a:t>
            </a:r>
            <a:r>
              <a:rPr lang="en-US" sz="2800" b="1" dirty="0"/>
              <a:t>Left to right</a:t>
            </a:r>
            <a:r>
              <a:rPr lang="en-US" sz="2800" dirty="0"/>
              <a:t>, performing </a:t>
            </a:r>
            <a:r>
              <a:rPr lang="en-US" sz="2800" b="1" dirty="0"/>
              <a:t>Leftmost derivation</a:t>
            </a:r>
            <a:r>
              <a:rPr lang="en-US" sz="2800" dirty="0"/>
              <a:t> of the sentence. </a:t>
            </a:r>
          </a:p>
          <a:p>
            <a:r>
              <a:rPr lang="en-US" sz="2800" dirty="0"/>
              <a:t>An LL parser is called an </a:t>
            </a:r>
            <a:r>
              <a:rPr lang="en-US" sz="2800" dirty="0">
                <a:solidFill>
                  <a:srgbClr val="FF0000"/>
                </a:solidFill>
              </a:rPr>
              <a:t>LL(k)</a:t>
            </a:r>
            <a:r>
              <a:rPr lang="en-US" sz="2800" dirty="0"/>
              <a:t> parser if it uses </a:t>
            </a:r>
            <a:r>
              <a:rPr lang="en-US" sz="2800" b="1" dirty="0"/>
              <a:t>k </a:t>
            </a:r>
            <a:r>
              <a:rPr lang="en-US" sz="2800" dirty="0"/>
              <a:t>tokens of look-ahead when parsing a sentence.</a:t>
            </a:r>
          </a:p>
          <a:p>
            <a:r>
              <a:rPr lang="en-US" sz="2800" dirty="0"/>
              <a:t>The LL(K) parser is a </a:t>
            </a:r>
            <a:r>
              <a:rPr lang="en-US" sz="2800" b="1" dirty="0"/>
              <a:t>deterministic pushdown automaton</a:t>
            </a:r>
            <a:r>
              <a:rPr lang="en-US" sz="2800" dirty="0"/>
              <a:t> with the ability to peek on the next </a:t>
            </a:r>
            <a:r>
              <a:rPr lang="en-US" sz="2800" b="1" dirty="0"/>
              <a:t>k </a:t>
            </a:r>
            <a:r>
              <a:rPr lang="en-US" sz="2800" dirty="0"/>
              <a:t>input symbols without reading.</a:t>
            </a:r>
          </a:p>
        </p:txBody>
      </p:sp>
    </p:spTree>
    <p:extLst>
      <p:ext uri="{BB962C8B-B14F-4D97-AF65-F5344CB8AC3E}">
        <p14:creationId xmlns:p14="http://schemas.microsoft.com/office/powerpoint/2010/main" val="3881658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History</a:t>
            </a:r>
            <a:endParaRPr lang="fa-IR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 release:</a:t>
            </a:r>
          </a:p>
          <a:p>
            <a:pPr lvl="1"/>
            <a:r>
              <a:rPr lang="en-US" dirty="0"/>
              <a:t>February </a:t>
            </a:r>
            <a:r>
              <a:rPr lang="en-US" b="1" dirty="0"/>
              <a:t>1992</a:t>
            </a:r>
            <a:r>
              <a:rPr lang="en-US" dirty="0"/>
              <a:t>; 24 years ago.</a:t>
            </a:r>
          </a:p>
          <a:p>
            <a:r>
              <a:rPr lang="en-US" dirty="0"/>
              <a:t>Stable release:</a:t>
            </a:r>
          </a:p>
          <a:p>
            <a:pPr lvl="1"/>
            <a:r>
              <a:rPr lang="en-US" dirty="0"/>
              <a:t> 4.5.1 / July 15, 2015; 14 months ago</a:t>
            </a:r>
          </a:p>
          <a:p>
            <a:r>
              <a:rPr lang="en-US" dirty="0"/>
              <a:t>Its maintainer is:</a:t>
            </a:r>
          </a:p>
          <a:p>
            <a:pPr lvl="1"/>
            <a:r>
              <a:rPr lang="en-US" b="1" dirty="0"/>
              <a:t>Professor Terence Parr </a:t>
            </a:r>
          </a:p>
          <a:p>
            <a:pPr lvl="1"/>
            <a:r>
              <a:rPr lang="en-US" b="1" dirty="0"/>
              <a:t>University of San Francisco</a:t>
            </a:r>
            <a:r>
              <a:rPr lang="en-US" dirty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ANTLR - M.Zakeri</a:t>
            </a:r>
            <a:endParaRPr lang="fa-I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600" y="1994764"/>
            <a:ext cx="2357930" cy="33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712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65D8C6-BAC0-7BED-79CF-37A5B979B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ANTLR Components: How it Works?</a:t>
            </a:r>
            <a:endParaRPr lang="fa-IR" dirty="0"/>
          </a:p>
        </p:txBody>
      </p:sp>
      <p:sp>
        <p:nvSpPr>
          <p:cNvPr id="8" name="Flowchart: Alternate Process 6">
            <a:extLst>
              <a:ext uri="{FF2B5EF4-FFF2-40B4-BE49-F238E27FC236}">
                <a16:creationId xmlns:a16="http://schemas.microsoft.com/office/drawing/2014/main" id="{CF1B85E9-EA60-0A96-DF76-EEE83A1BCF8D}"/>
              </a:ext>
            </a:extLst>
          </p:cNvPr>
          <p:cNvSpPr/>
          <p:nvPr/>
        </p:nvSpPr>
        <p:spPr>
          <a:xfrm>
            <a:off x="1940252" y="1870075"/>
            <a:ext cx="1281545" cy="1149927"/>
          </a:xfrm>
          <a:prstGeom prst="flowChartAlternateProcess">
            <a:avLst/>
          </a:prstGeom>
          <a:solidFill>
            <a:schemeClr val="accent6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ANTLR Grammar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(*.g4)</a:t>
            </a:r>
            <a:endParaRPr lang="fa-IR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3AFA61-C4D7-6570-86A1-006067475FB2}"/>
              </a:ext>
            </a:extLst>
          </p:cNvPr>
          <p:cNvSpPr/>
          <p:nvPr/>
        </p:nvSpPr>
        <p:spPr>
          <a:xfrm>
            <a:off x="1209425" y="3232366"/>
            <a:ext cx="4752042" cy="282206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0818E4-E1AB-0385-E116-8150AAB1591F}"/>
              </a:ext>
            </a:extLst>
          </p:cNvPr>
          <p:cNvSpPr/>
          <p:nvPr/>
        </p:nvSpPr>
        <p:spPr>
          <a:xfrm>
            <a:off x="1436763" y="5494108"/>
            <a:ext cx="154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ANTLR jar file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16355D95-E411-C0FA-EDAD-671755E7EBCA}"/>
              </a:ext>
            </a:extLst>
          </p:cNvPr>
          <p:cNvSpPr/>
          <p:nvPr/>
        </p:nvSpPr>
        <p:spPr>
          <a:xfrm>
            <a:off x="1940253" y="3605109"/>
            <a:ext cx="1281545" cy="1149927"/>
          </a:xfrm>
          <a:prstGeom prst="flowChartAlternateProcess">
            <a:avLst/>
          </a:prstGeom>
          <a:solidFill>
            <a:schemeClr val="accent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ANTLR Tool</a:t>
            </a:r>
            <a:endParaRPr lang="fa-IR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2E62D485-378C-FD10-767F-6C5669DA60C8}"/>
              </a:ext>
            </a:extLst>
          </p:cNvPr>
          <p:cNvSpPr/>
          <p:nvPr/>
        </p:nvSpPr>
        <p:spPr>
          <a:xfrm>
            <a:off x="3501270" y="5026318"/>
            <a:ext cx="1696567" cy="935580"/>
          </a:xfrm>
          <a:prstGeom prst="flowChartAlternateProcess">
            <a:avLst/>
          </a:prstGeom>
          <a:solidFill>
            <a:srgbClr val="FFC00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ANTLR runtime (parse-time)</a:t>
            </a:r>
          </a:p>
          <a:p>
            <a:pPr algn="ctr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API</a:t>
            </a:r>
            <a:endParaRPr lang="fa-IR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23A6E02-4DBA-929D-425D-A7ECAD7B5AF9}"/>
              </a:ext>
            </a:extLst>
          </p:cNvPr>
          <p:cNvCxnSpPr>
            <a:stCxn id="8" idx="2"/>
            <a:endCxn id="11" idx="0"/>
          </p:cNvCxnSpPr>
          <p:nvPr/>
        </p:nvCxnSpPr>
        <p:spPr>
          <a:xfrm>
            <a:off x="2581025" y="3020002"/>
            <a:ext cx="1" cy="58510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D4CC4F-76E6-60AA-9C08-B212EF7DB143}"/>
              </a:ext>
            </a:extLst>
          </p:cNvPr>
          <p:cNvCxnSpPr>
            <a:stCxn id="11" idx="3"/>
            <a:endCxn id="20" idx="1"/>
          </p:cNvCxnSpPr>
          <p:nvPr/>
        </p:nvCxnSpPr>
        <p:spPr>
          <a:xfrm flipV="1">
            <a:off x="3221798" y="4178258"/>
            <a:ext cx="2264515" cy="1815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7DCFDED-C96B-1B3C-7A87-2CC4776B963B}"/>
              </a:ext>
            </a:extLst>
          </p:cNvPr>
          <p:cNvSpPr/>
          <p:nvPr/>
        </p:nvSpPr>
        <p:spPr>
          <a:xfrm>
            <a:off x="6933803" y="3684935"/>
            <a:ext cx="798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*.class</a:t>
            </a:r>
            <a:endParaRPr lang="fa-IR" dirty="0">
              <a:solidFill>
                <a:srgbClr val="00B050"/>
              </a:solidFill>
            </a:endParaRPr>
          </a:p>
        </p:txBody>
      </p:sp>
      <p:sp>
        <p:nvSpPr>
          <p:cNvPr id="16" name="Flowchart: Alternate Process 19">
            <a:extLst>
              <a:ext uri="{FF2B5EF4-FFF2-40B4-BE49-F238E27FC236}">
                <a16:creationId xmlns:a16="http://schemas.microsoft.com/office/drawing/2014/main" id="{3BBCCB93-752C-9788-5CEC-709A0EF28341}"/>
              </a:ext>
            </a:extLst>
          </p:cNvPr>
          <p:cNvSpPr/>
          <p:nvPr/>
        </p:nvSpPr>
        <p:spPr>
          <a:xfrm>
            <a:off x="8179292" y="1917093"/>
            <a:ext cx="1268965" cy="1149927"/>
          </a:xfrm>
          <a:prstGeom prst="flowChartAlternateProcess">
            <a:avLst/>
          </a:prstGeom>
          <a:solidFill>
            <a:schemeClr val="accent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Input Text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(.txt)</a:t>
            </a:r>
            <a:endParaRPr lang="fa-I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Flowchart: Alternate Process 22">
            <a:extLst>
              <a:ext uri="{FF2B5EF4-FFF2-40B4-BE49-F238E27FC236}">
                <a16:creationId xmlns:a16="http://schemas.microsoft.com/office/drawing/2014/main" id="{14B11090-9AC8-96D2-C127-8E080D0CFC21}"/>
              </a:ext>
            </a:extLst>
          </p:cNvPr>
          <p:cNvSpPr/>
          <p:nvPr/>
        </p:nvSpPr>
        <p:spPr>
          <a:xfrm>
            <a:off x="5446877" y="1917093"/>
            <a:ext cx="1353665" cy="1149927"/>
          </a:xfrm>
          <a:prstGeom prst="flowChartAlternateProcess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Java Compiler</a:t>
            </a:r>
            <a:endParaRPr lang="fa-IR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Flowchart: Alternate Process 24">
            <a:extLst>
              <a:ext uri="{FF2B5EF4-FFF2-40B4-BE49-F238E27FC236}">
                <a16:creationId xmlns:a16="http://schemas.microsoft.com/office/drawing/2014/main" id="{DF45AC29-4470-C29D-8726-F4B32D57A6E3}"/>
              </a:ext>
            </a:extLst>
          </p:cNvPr>
          <p:cNvSpPr/>
          <p:nvPr/>
        </p:nvSpPr>
        <p:spPr>
          <a:xfrm>
            <a:off x="10305742" y="3601830"/>
            <a:ext cx="1353665" cy="1149927"/>
          </a:xfrm>
          <a:prstGeom prst="flowChartAlternateProcess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The Result</a:t>
            </a:r>
            <a:endParaRPr lang="fa-IR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Flowchart: Alternate Process 25">
            <a:extLst>
              <a:ext uri="{FF2B5EF4-FFF2-40B4-BE49-F238E27FC236}">
                <a16:creationId xmlns:a16="http://schemas.microsoft.com/office/drawing/2014/main" id="{97B0661E-489C-1BD1-EE1D-E02E1B24C4D9}"/>
              </a:ext>
            </a:extLst>
          </p:cNvPr>
          <p:cNvSpPr/>
          <p:nvPr/>
        </p:nvSpPr>
        <p:spPr>
          <a:xfrm>
            <a:off x="8186837" y="3601830"/>
            <a:ext cx="1268965" cy="1149927"/>
          </a:xfrm>
          <a:prstGeom prst="flowChartAlternateProcess">
            <a:avLst/>
          </a:prstGeom>
          <a:solidFill>
            <a:schemeClr val="accent6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Our</a:t>
            </a:r>
          </a:p>
          <a:p>
            <a:pPr algn="ctr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Compiler</a:t>
            </a:r>
            <a:endParaRPr lang="fa-IR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Flowchart: Alternate Process 26">
            <a:extLst>
              <a:ext uri="{FF2B5EF4-FFF2-40B4-BE49-F238E27FC236}">
                <a16:creationId xmlns:a16="http://schemas.microsoft.com/office/drawing/2014/main" id="{2BB530AA-1B21-D996-31D1-833500B5EE5F}"/>
              </a:ext>
            </a:extLst>
          </p:cNvPr>
          <p:cNvSpPr/>
          <p:nvPr/>
        </p:nvSpPr>
        <p:spPr>
          <a:xfrm>
            <a:off x="5486313" y="3603294"/>
            <a:ext cx="1268965" cy="1149927"/>
          </a:xfrm>
          <a:prstGeom prst="flowChartAlternateProcess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Generated Code </a:t>
            </a:r>
            <a:endParaRPr lang="fa-IR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B52845B-D28B-6DA7-F45E-A203209AC3C2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4349554" y="4449842"/>
            <a:ext cx="1097323" cy="576476"/>
          </a:xfrm>
          <a:prstGeom prst="straightConnector1">
            <a:avLst/>
          </a:prstGeom>
          <a:ln w="920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B0E3090-5B56-D5D1-A892-ACDE22722B9E}"/>
              </a:ext>
            </a:extLst>
          </p:cNvPr>
          <p:cNvCxnSpPr>
            <a:stCxn id="17" idx="2"/>
            <a:endCxn id="20" idx="0"/>
          </p:cNvCxnSpPr>
          <p:nvPr/>
        </p:nvCxnSpPr>
        <p:spPr>
          <a:xfrm flipH="1">
            <a:off x="6120796" y="3067020"/>
            <a:ext cx="2914" cy="536274"/>
          </a:xfrm>
          <a:prstGeom prst="straightConnector1">
            <a:avLst/>
          </a:prstGeom>
          <a:ln w="920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B74384E-AFC6-DBDE-8FE9-8F93CDC225F0}"/>
              </a:ext>
            </a:extLst>
          </p:cNvPr>
          <p:cNvCxnSpPr>
            <a:cxnSpLocks/>
            <a:stCxn id="20" idx="3"/>
            <a:endCxn id="19" idx="1"/>
          </p:cNvCxnSpPr>
          <p:nvPr/>
        </p:nvCxnSpPr>
        <p:spPr>
          <a:xfrm flipV="1">
            <a:off x="6755278" y="4176794"/>
            <a:ext cx="1431559" cy="1464"/>
          </a:xfrm>
          <a:prstGeom prst="straightConnector1">
            <a:avLst/>
          </a:prstGeom>
          <a:ln w="920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9D3CD62-FE2B-FC92-15A4-2C2C54F89BD6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>
            <a:off x="8813775" y="3067020"/>
            <a:ext cx="7545" cy="534810"/>
          </a:xfrm>
          <a:prstGeom prst="straightConnector1">
            <a:avLst/>
          </a:prstGeom>
          <a:ln w="920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DE7D00E-A2C7-26B7-8C83-3A68D90CFE01}"/>
              </a:ext>
            </a:extLst>
          </p:cNvPr>
          <p:cNvCxnSpPr>
            <a:cxnSpLocks/>
            <a:stCxn id="19" idx="3"/>
            <a:endCxn id="18" idx="1"/>
          </p:cNvCxnSpPr>
          <p:nvPr/>
        </p:nvCxnSpPr>
        <p:spPr>
          <a:xfrm>
            <a:off x="9455802" y="4176794"/>
            <a:ext cx="849940" cy="0"/>
          </a:xfrm>
          <a:prstGeom prst="straightConnector1">
            <a:avLst/>
          </a:prstGeom>
          <a:ln w="920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C5BD5B5-40DB-4328-36F0-46451B39D1BA}"/>
              </a:ext>
            </a:extLst>
          </p:cNvPr>
          <p:cNvCxnSpPr>
            <a:cxnSpLocks/>
            <a:stCxn id="12" idx="3"/>
            <a:endCxn id="19" idx="2"/>
          </p:cNvCxnSpPr>
          <p:nvPr/>
        </p:nvCxnSpPr>
        <p:spPr>
          <a:xfrm flipV="1">
            <a:off x="5197837" y="4751757"/>
            <a:ext cx="3623483" cy="742351"/>
          </a:xfrm>
          <a:prstGeom prst="straightConnector1">
            <a:avLst/>
          </a:prstGeom>
          <a:ln w="920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A88E9B83-59F8-ADD2-582F-FB9463A3592B}"/>
              </a:ext>
            </a:extLst>
          </p:cNvPr>
          <p:cNvSpPr/>
          <p:nvPr/>
        </p:nvSpPr>
        <p:spPr>
          <a:xfrm>
            <a:off x="3505771" y="3687394"/>
            <a:ext cx="1692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*.java &amp; *.token</a:t>
            </a:r>
            <a:endParaRPr lang="fa-I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0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6F4C-0EB2-02BB-3153-6C423ECB1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功課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7308C-FC3D-3EA4-EB2D-84BF9554B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4" y="1674395"/>
            <a:ext cx="11365030" cy="481848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Install Antlr (watch video)</a:t>
            </a:r>
          </a:p>
          <a:p>
            <a:r>
              <a:rPr lang="en-US"/>
              <a:t>Create “antlr4.bat”</a:t>
            </a:r>
          </a:p>
          <a:p>
            <a:pPr lvl="1"/>
            <a:r>
              <a:rPr lang="en-US"/>
              <a:t>java -cp </a:t>
            </a:r>
            <a:r>
              <a:rPr lang="en-US">
                <a:solidFill>
                  <a:schemeClr val="accent1"/>
                </a:solidFill>
              </a:rPr>
              <a:t>C:\Users\Peter\Downloads\antlr-4.13.2-complete.jar</a:t>
            </a:r>
            <a:r>
              <a:rPr lang="en-US"/>
              <a:t>;%CLASSPATH% org.antlr.v4.Tool %*</a:t>
            </a:r>
          </a:p>
          <a:p>
            <a:r>
              <a:rPr lang="en-US"/>
              <a:t>Create grammar file (Hello.g4)</a:t>
            </a:r>
          </a:p>
          <a:p>
            <a:r>
              <a:rPr lang="en-US"/>
              <a:t>Compile</a:t>
            </a:r>
          </a:p>
          <a:p>
            <a:pPr lvl="1"/>
            <a:r>
              <a:rPr lang="en-US"/>
              <a:t>java -cp C:\Users\Peter\Downloads\antlr-4.13.2-complete.jar; org.antlr.v4.Tool Hello.g4</a:t>
            </a:r>
          </a:p>
          <a:p>
            <a:pPr lvl="1"/>
            <a:r>
              <a:rPr lang="en-US"/>
              <a:t>javac -cp C:\Users\Peter\Downloads\antlr-4.13.2-complete.jar *.java</a:t>
            </a:r>
          </a:p>
          <a:p>
            <a:pPr lvl="1"/>
            <a:r>
              <a:rPr lang="en-US"/>
              <a:t>java -cp C:\Users\Peter\Downloads\antlr-4.13.2-complete.jar; org.antlr.v4.runtime.misc.TestRig Hello r -tokens\</a:t>
            </a:r>
          </a:p>
          <a:p>
            <a:pPr lvl="1"/>
            <a:r>
              <a:rPr lang="en-US"/>
              <a:t>Ctrl-Z</a:t>
            </a:r>
          </a:p>
          <a:p>
            <a:pPr lvl="1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63967D-A160-E22B-A963-2E05008BB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8261" y="262021"/>
            <a:ext cx="3594199" cy="1909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461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4000" dirty="0"/>
              <a:t>Peter</a:t>
            </a:r>
          </a:p>
          <a:p>
            <a:r>
              <a:rPr lang="en-US" sz="4000" dirty="0"/>
              <a:t>96554595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E13EC-6E5A-6B3F-B917-D34167756C1B}"/>
              </a:ext>
            </a:extLst>
          </p:cNvPr>
          <p:cNvGrpSpPr/>
          <p:nvPr/>
        </p:nvGrpSpPr>
        <p:grpSpPr>
          <a:xfrm>
            <a:off x="339077" y="232229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39328B3-0710-9F81-16FF-ED097FA6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293EC005-5AF0-7F44-0950-F730990D564B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12105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1769</TotalTime>
  <Words>380</Words>
  <Application>Microsoft Macintosh PowerPoint</Application>
  <PresentationFormat>Widescreen</PresentationFormat>
  <Paragraphs>58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Ubuntu Light</vt:lpstr>
      <vt:lpstr>Arial</vt:lpstr>
      <vt:lpstr>Calibri</vt:lpstr>
      <vt:lpstr>Century Gothic</vt:lpstr>
      <vt:lpstr>Franklin Gothic Book</vt:lpstr>
      <vt:lpstr>Franklin Gothic Demi</vt:lpstr>
      <vt:lpstr>Ubuntu</vt:lpstr>
      <vt:lpstr>Custom</vt:lpstr>
      <vt:lpstr>Antlr Lesson 1</vt:lpstr>
      <vt:lpstr>Agenda</vt:lpstr>
      <vt:lpstr>What is ANTLR</vt:lpstr>
      <vt:lpstr>LL(K) Grammars</vt:lpstr>
      <vt:lpstr>History</vt:lpstr>
      <vt:lpstr>ANTLR Components: How it Works?</vt:lpstr>
      <vt:lpstr>功課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215</cp:revision>
  <dcterms:created xsi:type="dcterms:W3CDTF">2024-05-10T11:32:53Z</dcterms:created>
  <dcterms:modified xsi:type="dcterms:W3CDTF">2024-09-20T14:25:49Z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