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3"/>
  </p:notesMasterIdLst>
  <p:handoutMasterIdLst>
    <p:handoutMasterId r:id="rId14"/>
  </p:handoutMasterIdLst>
  <p:sldIdLst>
    <p:sldId id="410" r:id="rId5"/>
    <p:sldId id="383" r:id="rId6"/>
    <p:sldId id="434" r:id="rId7"/>
    <p:sldId id="433" r:id="rId8"/>
    <p:sldId id="435" r:id="rId9"/>
    <p:sldId id="436" r:id="rId10"/>
    <p:sldId id="437" r:id="rId11"/>
    <p:sldId id="41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32" autoAdjust="0"/>
    <p:restoredTop sz="96327" autoAdjust="0"/>
  </p:normalViewPr>
  <p:slideViewPr>
    <p:cSldViewPr snapToGrid="0">
      <p:cViewPr varScale="1">
        <p:scale>
          <a:sx n="212" d="100"/>
          <a:sy n="212" d="100"/>
        </p:scale>
        <p:origin x="1040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EDD12-BCD5-485B-BCBC-34BB01D7923C}" type="datetimeFigureOut">
              <a:rPr lang="en-US" smtClean="0"/>
              <a:t>9/6/24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230DF-5933-439D-898F-38E9AC9BA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9/6/24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416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83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457200" indent="0">
              <a:spcBef>
                <a:spcPts val="1800"/>
              </a:spcBef>
              <a:buNone/>
              <a:defRPr sz="2000"/>
            </a:lvl2pPr>
            <a:lvl3pPr marL="914400" indent="0">
              <a:spcBef>
                <a:spcPts val="1800"/>
              </a:spcBef>
              <a:buNone/>
              <a:defRPr sz="2000"/>
            </a:lvl3pPr>
            <a:lvl4pPr marL="1371600" indent="0">
              <a:spcBef>
                <a:spcPts val="1800"/>
              </a:spcBef>
              <a:buNone/>
              <a:defRPr sz="2000"/>
            </a:lvl4pPr>
            <a:lvl5pPr marL="1828800" indent="0">
              <a:spcBef>
                <a:spcPts val="1800"/>
              </a:spcBef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>
              <a:spcBef>
                <a:spcPts val="18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73454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H="1" flipV="1">
            <a:off x="-684565" y="-744070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8041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en-US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mma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1016892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75782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2580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9436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Shape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sz="2000"/>
            </a:lvl3pPr>
            <a:lvl4pPr marL="1371600" indent="0">
              <a:spcBef>
                <a:spcPts val="1800"/>
              </a:spcBef>
              <a:buFont typeface="+mj-lt"/>
              <a:buNone/>
              <a:defRPr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712" r:id="rId6"/>
    <p:sldLayoutId id="2147483659" r:id="rId7"/>
    <p:sldLayoutId id="2147483709" r:id="rId8"/>
    <p:sldLayoutId id="2147483708" r:id="rId9"/>
    <p:sldLayoutId id="2147483707" r:id="rId10"/>
    <p:sldLayoutId id="2147483706" r:id="rId11"/>
    <p:sldLayoutId id="2147483705" r:id="rId12"/>
    <p:sldLayoutId id="2147483704" r:id="rId13"/>
    <p:sldLayoutId id="2147483703" r:id="rId14"/>
    <p:sldLayoutId id="2147483713" r:id="rId15"/>
    <p:sldLayoutId id="2147483714" r:id="rId16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904" y="2572569"/>
            <a:ext cx="5486400" cy="1130749"/>
          </a:xfrm>
        </p:spPr>
        <p:txBody>
          <a:bodyPr/>
          <a:lstStyle/>
          <a:p>
            <a:r>
              <a:rPr lang="en-US" dirty="0"/>
              <a:t>Java</a:t>
            </a:r>
            <a:r>
              <a:rPr lang="zh-TW" altLang="en-US" dirty="0"/>
              <a:t>第</a:t>
            </a:r>
            <a:r>
              <a:rPr lang="en-US" altLang="zh-TW" dirty="0"/>
              <a:t>15</a:t>
            </a:r>
            <a:r>
              <a:rPr lang="zh-TW" altLang="en-US" dirty="0"/>
              <a:t>堂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7A5712C-5515-AE5A-63F0-35C85AD53F50}"/>
              </a:ext>
            </a:extLst>
          </p:cNvPr>
          <p:cNvSpPr txBox="1">
            <a:spLocks/>
          </p:cNvSpPr>
          <p:nvPr/>
        </p:nvSpPr>
        <p:spPr>
          <a:xfrm>
            <a:off x="6309904" y="3958753"/>
            <a:ext cx="5486400" cy="113074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Peter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B89E98A-76F2-4727-E87C-044AFBFBFC9D}"/>
              </a:ext>
            </a:extLst>
          </p:cNvPr>
          <p:cNvGrpSpPr/>
          <p:nvPr/>
        </p:nvGrpSpPr>
        <p:grpSpPr>
          <a:xfrm>
            <a:off x="8895249" y="166915"/>
            <a:ext cx="3204873" cy="573461"/>
            <a:chOff x="8987127" y="145039"/>
            <a:chExt cx="3204873" cy="573461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C99B37E1-0662-AF06-BA59-08807A76C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87127" y="145039"/>
              <a:ext cx="618692" cy="573461"/>
            </a:xfrm>
            <a:prstGeom prst="rect">
              <a:avLst/>
            </a:prstGeom>
          </p:spPr>
        </p:pic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7B61884D-384E-35D2-B0C1-7CC17FB9451F}"/>
                </a:ext>
              </a:extLst>
            </p:cNvPr>
            <p:cNvSpPr txBox="1">
              <a:spLocks/>
            </p:cNvSpPr>
            <p:nvPr/>
          </p:nvSpPr>
          <p:spPr>
            <a:xfrm>
              <a:off x="9727359" y="187006"/>
              <a:ext cx="2464641" cy="489528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lvl1pPr algn="l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6000" b="1" i="0" kern="1200" spc="100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zh-TW" altLang="en-US" sz="3000" dirty="0"/>
                <a:t>香港編程學會</a:t>
              </a:r>
              <a:endParaRPr lang="en-US" sz="3000" dirty="0"/>
            </a:p>
          </p:txBody>
        </p:sp>
      </p:grpSp>
      <p:pic>
        <p:nvPicPr>
          <p:cNvPr id="1026" name="Picture 2" descr="Join the largest learning event in history, December 9-15, 2024">
            <a:extLst>
              <a:ext uri="{FF2B5EF4-FFF2-40B4-BE49-F238E27FC236}">
                <a16:creationId xmlns:a16="http://schemas.microsoft.com/office/drawing/2014/main" id="{F575A8F0-1B49-E870-41AA-F2F0F4B48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25" y="339465"/>
            <a:ext cx="2369303" cy="236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0BF65-C84B-45C3-72CA-AFDA6885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EBC2C-6DD7-5003-38EB-40753046FE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725" y="2281238"/>
            <a:ext cx="10590742" cy="3709987"/>
          </a:xfrm>
        </p:spPr>
        <p:txBody>
          <a:bodyPr tIns="457200">
            <a:normAutofit/>
          </a:bodyPr>
          <a:lstStyle/>
          <a:p>
            <a:pPr lvl="1"/>
            <a:r>
              <a:rPr lang="en-US" sz="4400" dirty="0"/>
              <a:t>Static vs non static</a:t>
            </a:r>
          </a:p>
          <a:p>
            <a:pPr lvl="1"/>
            <a:r>
              <a:rPr lang="en-US" altLang="zh-TW" sz="4400" dirty="0"/>
              <a:t>Design Pattern</a:t>
            </a:r>
          </a:p>
          <a:p>
            <a:pPr lvl="1"/>
            <a:r>
              <a:rPr lang="en-US" altLang="zh-TW" sz="4400" dirty="0"/>
              <a:t>Singleton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D9B5BC5-F1A0-4E5F-E5DA-3003FF6BD7F9}"/>
              </a:ext>
            </a:extLst>
          </p:cNvPr>
          <p:cNvGrpSpPr/>
          <p:nvPr/>
        </p:nvGrpSpPr>
        <p:grpSpPr>
          <a:xfrm>
            <a:off x="8763996" y="6138953"/>
            <a:ext cx="3204873" cy="573461"/>
            <a:chOff x="8987127" y="145039"/>
            <a:chExt cx="3204873" cy="573461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92E4A975-0B7C-2B0A-C6D2-503D3A052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87127" y="145039"/>
              <a:ext cx="618692" cy="573461"/>
            </a:xfrm>
            <a:prstGeom prst="rect">
              <a:avLst/>
            </a:prstGeom>
          </p:spPr>
        </p:pic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CE3C53A2-50A2-3211-3E49-A00FAACE30AE}"/>
                </a:ext>
              </a:extLst>
            </p:cNvPr>
            <p:cNvSpPr txBox="1">
              <a:spLocks/>
            </p:cNvSpPr>
            <p:nvPr/>
          </p:nvSpPr>
          <p:spPr>
            <a:xfrm>
              <a:off x="9727359" y="187006"/>
              <a:ext cx="2464641" cy="489528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lvl1pPr algn="l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6000" b="1" i="0" kern="1200" spc="100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zh-TW" altLang="en-US" sz="3000"/>
                <a:t>香港編程學會</a:t>
              </a:r>
              <a:endParaRPr lang="en-US" sz="3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46685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E9C34-0AE1-7065-215A-3FDDFA623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/>
              <a:t>Static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30EDB-AB03-61C9-D4BF-1D6EE69DAA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359" y="2281918"/>
            <a:ext cx="9921241" cy="3708517"/>
          </a:xfrm>
        </p:spPr>
        <p:txBody>
          <a:bodyPr>
            <a:normAutofit/>
          </a:bodyPr>
          <a:lstStyle/>
          <a:p>
            <a:r>
              <a:rPr lang="en-US" sz="6600"/>
              <a:t>Static = 無狀</a:t>
            </a:r>
            <a:r>
              <a:rPr lang="zh-TW" altLang="en-US" sz="6600"/>
              <a:t>態</a:t>
            </a:r>
            <a:endParaRPr lang="en-US" altLang="zh-TW" sz="6600"/>
          </a:p>
          <a:p>
            <a:r>
              <a:rPr lang="en-US" sz="6600"/>
              <a:t>狀</a:t>
            </a:r>
            <a:r>
              <a:rPr lang="zh-TW" altLang="en-US" sz="6600"/>
              <a:t>態姐係</a:t>
            </a:r>
            <a:r>
              <a:rPr lang="en-US" altLang="zh-TW" sz="6600"/>
              <a:t>Object</a:t>
            </a:r>
            <a:r>
              <a:rPr lang="zh-TW" altLang="en-US" sz="6600"/>
              <a:t>嘅</a:t>
            </a:r>
            <a:r>
              <a:rPr lang="en-US" sz="6600"/>
              <a:t>狀</a:t>
            </a:r>
            <a:r>
              <a:rPr lang="zh-TW" altLang="en-US" sz="6600"/>
              <a:t>態</a:t>
            </a:r>
            <a:endParaRPr lang="en-US" altLang="zh-TW" sz="6600"/>
          </a:p>
        </p:txBody>
      </p:sp>
    </p:spTree>
    <p:extLst>
      <p:ext uri="{BB962C8B-B14F-4D97-AF65-F5344CB8AC3E}">
        <p14:creationId xmlns:p14="http://schemas.microsoft.com/office/powerpoint/2010/main" val="454587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E086A-118A-1356-B7C8-DF8452B74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Pattern設計模式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0D7B27-E5CD-AD37-4043-2D029E5022AA}"/>
              </a:ext>
            </a:extLst>
          </p:cNvPr>
          <p:cNvSpPr txBox="1"/>
          <p:nvPr/>
        </p:nvSpPr>
        <p:spPr>
          <a:xfrm>
            <a:off x="547437" y="1407695"/>
            <a:ext cx="11081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4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 </a:t>
            </a:r>
            <a:r>
              <a:rPr lang="en-HK" sz="24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software engineering</a:t>
            </a:r>
            <a:r>
              <a:rPr lang="en-HK" sz="24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a </a:t>
            </a:r>
            <a:r>
              <a:rPr lang="en-HK" sz="2400" b="1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design pattern</a:t>
            </a:r>
            <a:r>
              <a:rPr lang="en-HK" sz="24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describes a relatively small, well-defined aspect (i.e. functionality) of a </a:t>
            </a:r>
            <a:r>
              <a:rPr lang="en-HK" sz="24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computer program</a:t>
            </a:r>
            <a:r>
              <a:rPr lang="en-HK" sz="24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in terms of how to </a:t>
            </a:r>
            <a:r>
              <a:rPr lang="en-HK" sz="24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write</a:t>
            </a:r>
            <a:r>
              <a:rPr lang="en-HK" sz="24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the </a:t>
            </a:r>
            <a:r>
              <a:rPr lang="en-HK" sz="24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code</a:t>
            </a:r>
            <a:r>
              <a:rPr lang="en-HK" sz="24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240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889288-DF2F-4A04-8196-9B63194F0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1" y="2766450"/>
            <a:ext cx="3906052" cy="3931919"/>
          </a:xfrm>
          <a:prstGeom prst="rect">
            <a:avLst/>
          </a:prstGeom>
        </p:spPr>
      </p:pic>
      <p:pic>
        <p:nvPicPr>
          <p:cNvPr id="1026" name="Picture 2" descr="Software Design Patterns Tutorial - GeeksforGeeks">
            <a:extLst>
              <a:ext uri="{FF2B5EF4-FFF2-40B4-BE49-F238E27FC236}">
                <a16:creationId xmlns:a16="http://schemas.microsoft.com/office/drawing/2014/main" id="{07E7CC7A-C9EE-9197-C3DD-0EFF69FE4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647" y="3033284"/>
            <a:ext cx="6405853" cy="320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744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72F43-F011-0F3B-AC6A-FFB7ABE33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3AB9C-084F-CE57-DCC7-A341F49FD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Singleton Pattern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C0CBCD-7966-5740-159C-5A973DFA3632}"/>
              </a:ext>
            </a:extLst>
          </p:cNvPr>
          <p:cNvSpPr txBox="1"/>
          <p:nvPr/>
        </p:nvSpPr>
        <p:spPr>
          <a:xfrm>
            <a:off x="547437" y="1407695"/>
            <a:ext cx="11081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400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Ensure a class has only </a:t>
            </a:r>
            <a:r>
              <a:rPr lang="en-HK" sz="2400" b="1" i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one instance</a:t>
            </a:r>
            <a:r>
              <a:rPr lang="en-HK" sz="2400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and provide a global point of access to it.</a:t>
            </a:r>
            <a:endParaRPr lang="en-US" sz="2400">
              <a:solidFill>
                <a:schemeClr val="bg1"/>
              </a:solidFill>
            </a:endParaRPr>
          </a:p>
        </p:txBody>
      </p:sp>
      <p:pic>
        <p:nvPicPr>
          <p:cNvPr id="2052" name="Picture 4" descr="Singleton Design Pattern in Android Explained | by Prachi Jamdade | Medium">
            <a:extLst>
              <a:ext uri="{FF2B5EF4-FFF2-40B4-BE49-F238E27FC236}">
                <a16:creationId xmlns:a16="http://schemas.microsoft.com/office/drawing/2014/main" id="{B862312F-C8C9-D2C2-2A17-8CFFF62B6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442" y="2044206"/>
            <a:ext cx="7722854" cy="471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423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D0E82-3108-0CA5-FA12-80572D74D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305AA-7F11-D7AD-81C7-3AE5F4CB0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Singleton Pattern</a:t>
            </a:r>
          </a:p>
        </p:txBody>
      </p:sp>
      <p:pic>
        <p:nvPicPr>
          <p:cNvPr id="2050" name="Picture 2" descr="Singleton Method Design Pattern - GeeksforGeeks">
            <a:extLst>
              <a:ext uri="{FF2B5EF4-FFF2-40B4-BE49-F238E27FC236}">
                <a16:creationId xmlns:a16="http://schemas.microsoft.com/office/drawing/2014/main" id="{79FFDB66-5EB1-21F8-929B-8DDB30C1AB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1" r="8325" b="3713"/>
          <a:stretch/>
        </p:blipFill>
        <p:spPr bwMode="auto">
          <a:xfrm>
            <a:off x="594360" y="1798912"/>
            <a:ext cx="4771724" cy="192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BE9F15-5240-2093-2A5C-70A8BF3153D4}"/>
              </a:ext>
            </a:extLst>
          </p:cNvPr>
          <p:cNvSpPr txBox="1"/>
          <p:nvPr/>
        </p:nvSpPr>
        <p:spPr>
          <a:xfrm>
            <a:off x="5979695" y="1373581"/>
            <a:ext cx="516154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b="1">
                <a:solidFill>
                  <a:schemeClr val="bg1"/>
                </a:solidFill>
                <a:effectLst/>
              </a:rPr>
              <a:t>public</a:t>
            </a:r>
            <a:r>
              <a:rPr lang="en-HK">
                <a:solidFill>
                  <a:schemeClr val="bg1"/>
                </a:solidFill>
                <a:effectLst/>
              </a:rPr>
              <a:t> </a:t>
            </a:r>
            <a:r>
              <a:rPr lang="en-HK" b="1">
                <a:solidFill>
                  <a:schemeClr val="bg1"/>
                </a:solidFill>
                <a:effectLst/>
              </a:rPr>
              <a:t>class</a:t>
            </a:r>
            <a:r>
              <a:rPr lang="en-HK">
                <a:solidFill>
                  <a:schemeClr val="bg1"/>
                </a:solidFill>
              </a:rPr>
              <a:t> </a:t>
            </a:r>
            <a:r>
              <a:rPr lang="en-HK" b="1">
                <a:solidFill>
                  <a:schemeClr val="bg1"/>
                </a:solidFill>
                <a:effectLst/>
              </a:rPr>
              <a:t>Singleton</a:t>
            </a:r>
            <a:r>
              <a:rPr lang="en-HK">
                <a:solidFill>
                  <a:schemeClr val="bg1"/>
                </a:solidFill>
                <a:effectLst/>
              </a:rPr>
              <a:t> </a:t>
            </a:r>
            <a:r>
              <a:rPr lang="en-HK">
                <a:solidFill>
                  <a:schemeClr val="bg1"/>
                </a:solidFill>
              </a:rPr>
              <a:t>{ </a:t>
            </a:r>
          </a:p>
          <a:p>
            <a:r>
              <a:rPr lang="en-HK" b="1">
                <a:solidFill>
                  <a:schemeClr val="bg1"/>
                </a:solidFill>
                <a:effectLst/>
              </a:rPr>
              <a:t>    private</a:t>
            </a:r>
            <a:r>
              <a:rPr lang="en-HK">
                <a:solidFill>
                  <a:schemeClr val="bg1"/>
                </a:solidFill>
                <a:effectLst/>
              </a:rPr>
              <a:t> </a:t>
            </a:r>
            <a:r>
              <a:rPr lang="en-HK" b="1">
                <a:solidFill>
                  <a:schemeClr val="bg1"/>
                </a:solidFill>
                <a:effectLst/>
              </a:rPr>
              <a:t>static</a:t>
            </a:r>
            <a:r>
              <a:rPr lang="en-HK">
                <a:solidFill>
                  <a:schemeClr val="bg1"/>
                </a:solidFill>
                <a:effectLst/>
              </a:rPr>
              <a:t> </a:t>
            </a:r>
            <a:r>
              <a:rPr lang="en-HK" b="1">
                <a:solidFill>
                  <a:schemeClr val="bg1"/>
                </a:solidFill>
                <a:effectLst/>
              </a:rPr>
              <a:t>volatile</a:t>
            </a:r>
            <a:r>
              <a:rPr lang="en-HK">
                <a:solidFill>
                  <a:schemeClr val="bg1"/>
                </a:solidFill>
                <a:effectLst/>
              </a:rPr>
              <a:t> </a:t>
            </a:r>
            <a:r>
              <a:rPr lang="en-HK">
                <a:solidFill>
                  <a:schemeClr val="bg1"/>
                </a:solidFill>
              </a:rPr>
              <a:t>Singleton</a:t>
            </a:r>
            <a:r>
              <a:rPr lang="en-HK">
                <a:solidFill>
                  <a:schemeClr val="bg1"/>
                </a:solidFill>
                <a:effectLst/>
              </a:rPr>
              <a:t> </a:t>
            </a:r>
            <a:r>
              <a:rPr lang="en-HK">
                <a:solidFill>
                  <a:schemeClr val="bg1"/>
                </a:solidFill>
              </a:rPr>
              <a:t>instance</a:t>
            </a:r>
            <a:r>
              <a:rPr lang="en-HK">
                <a:solidFill>
                  <a:schemeClr val="bg1"/>
                </a:solidFill>
                <a:effectLst/>
              </a:rPr>
              <a:t> = </a:t>
            </a:r>
            <a:r>
              <a:rPr lang="en-HK" b="1">
                <a:solidFill>
                  <a:schemeClr val="bg1"/>
                </a:solidFill>
                <a:effectLst/>
              </a:rPr>
              <a:t>null</a:t>
            </a:r>
            <a:r>
              <a:rPr lang="en-HK">
                <a:solidFill>
                  <a:schemeClr val="bg1"/>
                </a:solidFill>
              </a:rPr>
              <a:t>; </a:t>
            </a:r>
          </a:p>
          <a:p>
            <a:r>
              <a:rPr lang="en-HK" b="1">
                <a:solidFill>
                  <a:schemeClr val="bg1"/>
                </a:solidFill>
                <a:effectLst/>
              </a:rPr>
              <a:t>    private</a:t>
            </a:r>
            <a:r>
              <a:rPr lang="en-HK">
                <a:solidFill>
                  <a:schemeClr val="bg1"/>
                </a:solidFill>
                <a:effectLst/>
              </a:rPr>
              <a:t> Singleton</a:t>
            </a:r>
            <a:r>
              <a:rPr lang="en-HK">
                <a:solidFill>
                  <a:schemeClr val="bg1"/>
                </a:solidFill>
              </a:rPr>
              <a:t>()</a:t>
            </a:r>
            <a:r>
              <a:rPr lang="en-HK">
                <a:solidFill>
                  <a:schemeClr val="bg1"/>
                </a:solidFill>
                <a:effectLst/>
              </a:rPr>
              <a:t> </a:t>
            </a:r>
            <a:r>
              <a:rPr lang="en-HK">
                <a:solidFill>
                  <a:schemeClr val="bg1"/>
                </a:solidFill>
              </a:rPr>
              <a:t>{} </a:t>
            </a:r>
          </a:p>
          <a:p>
            <a:endParaRPr lang="en-HK">
              <a:solidFill>
                <a:schemeClr val="bg1"/>
              </a:solidFill>
            </a:endParaRPr>
          </a:p>
          <a:p>
            <a:r>
              <a:rPr lang="en-HK" b="1">
                <a:solidFill>
                  <a:schemeClr val="bg1"/>
                </a:solidFill>
                <a:effectLst/>
              </a:rPr>
              <a:t>    public</a:t>
            </a:r>
            <a:r>
              <a:rPr lang="en-HK">
                <a:solidFill>
                  <a:schemeClr val="bg1"/>
                </a:solidFill>
                <a:effectLst/>
              </a:rPr>
              <a:t> </a:t>
            </a:r>
            <a:r>
              <a:rPr lang="en-HK" b="1">
                <a:solidFill>
                  <a:schemeClr val="bg1"/>
                </a:solidFill>
                <a:effectLst/>
              </a:rPr>
              <a:t>static</a:t>
            </a:r>
            <a:r>
              <a:rPr lang="en-HK">
                <a:solidFill>
                  <a:schemeClr val="bg1"/>
                </a:solidFill>
                <a:effectLst/>
              </a:rPr>
              <a:t> </a:t>
            </a:r>
            <a:r>
              <a:rPr lang="en-HK">
                <a:solidFill>
                  <a:schemeClr val="bg1"/>
                </a:solidFill>
              </a:rPr>
              <a:t>Singleton</a:t>
            </a:r>
            <a:r>
              <a:rPr lang="en-HK">
                <a:solidFill>
                  <a:schemeClr val="bg1"/>
                </a:solidFill>
                <a:effectLst/>
              </a:rPr>
              <a:t> getInstance</a:t>
            </a:r>
            <a:r>
              <a:rPr lang="en-HK">
                <a:solidFill>
                  <a:schemeClr val="bg1"/>
                </a:solidFill>
              </a:rPr>
              <a:t>()</a:t>
            </a:r>
            <a:r>
              <a:rPr lang="en-HK">
                <a:solidFill>
                  <a:schemeClr val="bg1"/>
                </a:solidFill>
                <a:effectLst/>
              </a:rPr>
              <a:t> </a:t>
            </a:r>
            <a:r>
              <a:rPr lang="en-HK">
                <a:solidFill>
                  <a:schemeClr val="bg1"/>
                </a:solidFill>
              </a:rPr>
              <a:t>{ </a:t>
            </a:r>
          </a:p>
          <a:p>
            <a:r>
              <a:rPr lang="en-HK" b="1">
                <a:solidFill>
                  <a:schemeClr val="bg1"/>
                </a:solidFill>
                <a:effectLst/>
              </a:rPr>
              <a:t>          if</a:t>
            </a:r>
            <a:r>
              <a:rPr lang="en-HK">
                <a:solidFill>
                  <a:schemeClr val="bg1"/>
                </a:solidFill>
                <a:effectLst/>
              </a:rPr>
              <a:t> </a:t>
            </a:r>
            <a:r>
              <a:rPr lang="en-HK">
                <a:solidFill>
                  <a:schemeClr val="bg1"/>
                </a:solidFill>
              </a:rPr>
              <a:t>(instance</a:t>
            </a:r>
            <a:r>
              <a:rPr lang="en-HK">
                <a:solidFill>
                  <a:schemeClr val="bg1"/>
                </a:solidFill>
                <a:effectLst/>
              </a:rPr>
              <a:t> == </a:t>
            </a:r>
            <a:r>
              <a:rPr lang="en-HK" b="1">
                <a:solidFill>
                  <a:schemeClr val="bg1"/>
                </a:solidFill>
                <a:effectLst/>
              </a:rPr>
              <a:t>null</a:t>
            </a:r>
            <a:r>
              <a:rPr lang="en-HK">
                <a:solidFill>
                  <a:schemeClr val="bg1"/>
                </a:solidFill>
              </a:rPr>
              <a:t>)</a:t>
            </a:r>
            <a:r>
              <a:rPr lang="en-HK">
                <a:solidFill>
                  <a:schemeClr val="bg1"/>
                </a:solidFill>
                <a:effectLst/>
              </a:rPr>
              <a:t> </a:t>
            </a:r>
            <a:r>
              <a:rPr lang="en-HK">
                <a:solidFill>
                  <a:schemeClr val="bg1"/>
                </a:solidFill>
              </a:rPr>
              <a:t>{ </a:t>
            </a:r>
          </a:p>
          <a:p>
            <a:r>
              <a:rPr lang="en-HK" b="1">
                <a:solidFill>
                  <a:schemeClr val="bg1"/>
                </a:solidFill>
                <a:effectLst/>
              </a:rPr>
              <a:t>                synchronized</a:t>
            </a:r>
            <a:r>
              <a:rPr lang="en-HK">
                <a:solidFill>
                  <a:schemeClr val="bg1"/>
                </a:solidFill>
              </a:rPr>
              <a:t>(Singleton.</a:t>
            </a:r>
            <a:r>
              <a:rPr lang="en-HK">
                <a:solidFill>
                  <a:schemeClr val="bg1"/>
                </a:solidFill>
                <a:effectLst/>
              </a:rPr>
              <a:t>class</a:t>
            </a:r>
            <a:r>
              <a:rPr lang="en-HK">
                <a:solidFill>
                  <a:schemeClr val="bg1"/>
                </a:solidFill>
              </a:rPr>
              <a:t>)</a:t>
            </a:r>
            <a:r>
              <a:rPr lang="en-HK">
                <a:solidFill>
                  <a:schemeClr val="bg1"/>
                </a:solidFill>
                <a:effectLst/>
              </a:rPr>
              <a:t> </a:t>
            </a:r>
            <a:r>
              <a:rPr lang="en-HK">
                <a:solidFill>
                  <a:schemeClr val="bg1"/>
                </a:solidFill>
              </a:rPr>
              <a:t>{ </a:t>
            </a:r>
          </a:p>
          <a:p>
            <a:r>
              <a:rPr lang="en-HK" b="1">
                <a:solidFill>
                  <a:schemeClr val="bg1"/>
                </a:solidFill>
                <a:effectLst/>
              </a:rPr>
              <a:t>                        if</a:t>
            </a:r>
            <a:r>
              <a:rPr lang="en-HK">
                <a:solidFill>
                  <a:schemeClr val="bg1"/>
                </a:solidFill>
                <a:effectLst/>
              </a:rPr>
              <a:t> </a:t>
            </a:r>
            <a:r>
              <a:rPr lang="en-HK">
                <a:solidFill>
                  <a:schemeClr val="bg1"/>
                </a:solidFill>
              </a:rPr>
              <a:t>(instance</a:t>
            </a:r>
            <a:r>
              <a:rPr lang="en-HK">
                <a:solidFill>
                  <a:schemeClr val="bg1"/>
                </a:solidFill>
                <a:effectLst/>
              </a:rPr>
              <a:t> == </a:t>
            </a:r>
            <a:r>
              <a:rPr lang="en-HK" b="1">
                <a:solidFill>
                  <a:schemeClr val="bg1"/>
                </a:solidFill>
                <a:effectLst/>
              </a:rPr>
              <a:t>null</a:t>
            </a:r>
            <a:r>
              <a:rPr lang="en-HK">
                <a:solidFill>
                  <a:schemeClr val="bg1"/>
                </a:solidFill>
              </a:rPr>
              <a:t>)</a:t>
            </a:r>
            <a:r>
              <a:rPr lang="en-HK">
                <a:solidFill>
                  <a:schemeClr val="bg1"/>
                </a:solidFill>
                <a:effectLst/>
              </a:rPr>
              <a:t> </a:t>
            </a:r>
            <a:r>
              <a:rPr lang="en-HK">
                <a:solidFill>
                  <a:schemeClr val="bg1"/>
                </a:solidFill>
              </a:rPr>
              <a:t>{ </a:t>
            </a:r>
          </a:p>
          <a:p>
            <a:r>
              <a:rPr lang="en-HK">
                <a:solidFill>
                  <a:schemeClr val="bg1"/>
                </a:solidFill>
              </a:rPr>
              <a:t>                                instance</a:t>
            </a:r>
            <a:r>
              <a:rPr lang="en-HK">
                <a:solidFill>
                  <a:schemeClr val="bg1"/>
                </a:solidFill>
                <a:effectLst/>
              </a:rPr>
              <a:t> = </a:t>
            </a:r>
            <a:r>
              <a:rPr lang="en-HK" b="1">
                <a:solidFill>
                  <a:schemeClr val="bg1"/>
                </a:solidFill>
                <a:effectLst/>
              </a:rPr>
              <a:t>new</a:t>
            </a:r>
            <a:r>
              <a:rPr lang="en-HK">
                <a:solidFill>
                  <a:schemeClr val="bg1"/>
                </a:solidFill>
                <a:effectLst/>
              </a:rPr>
              <a:t> </a:t>
            </a:r>
            <a:r>
              <a:rPr lang="en-HK">
                <a:solidFill>
                  <a:schemeClr val="bg1"/>
                </a:solidFill>
              </a:rPr>
              <a:t>Singleton(); </a:t>
            </a:r>
          </a:p>
          <a:p>
            <a:r>
              <a:rPr lang="en-HK">
                <a:solidFill>
                  <a:schemeClr val="bg1"/>
                </a:solidFill>
              </a:rPr>
              <a:t>                        } </a:t>
            </a:r>
          </a:p>
          <a:p>
            <a:r>
              <a:rPr lang="en-HK">
                <a:solidFill>
                  <a:schemeClr val="bg1"/>
                </a:solidFill>
              </a:rPr>
              <a:t>                } </a:t>
            </a:r>
          </a:p>
          <a:p>
            <a:r>
              <a:rPr lang="en-HK">
                <a:solidFill>
                  <a:schemeClr val="bg1"/>
                </a:solidFill>
              </a:rPr>
              <a:t>          } </a:t>
            </a:r>
          </a:p>
          <a:p>
            <a:r>
              <a:rPr lang="en-HK" b="1">
                <a:solidFill>
                  <a:schemeClr val="bg1"/>
                </a:solidFill>
                <a:effectLst/>
              </a:rPr>
              <a:t>          return</a:t>
            </a:r>
            <a:r>
              <a:rPr lang="en-HK">
                <a:solidFill>
                  <a:schemeClr val="bg1"/>
                </a:solidFill>
                <a:effectLst/>
              </a:rPr>
              <a:t> </a:t>
            </a:r>
            <a:r>
              <a:rPr lang="en-HK">
                <a:solidFill>
                  <a:schemeClr val="bg1"/>
                </a:solidFill>
              </a:rPr>
              <a:t>instance; </a:t>
            </a:r>
          </a:p>
          <a:p>
            <a:r>
              <a:rPr lang="en-HK">
                <a:solidFill>
                  <a:schemeClr val="bg1"/>
                </a:solidFill>
              </a:rPr>
              <a:t>   } </a:t>
            </a:r>
          </a:p>
          <a:p>
            <a:r>
              <a:rPr lang="en-HK">
                <a:solidFill>
                  <a:schemeClr val="bg1"/>
                </a:solidFill>
              </a:rPr>
              <a:t>}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454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53C559-4581-EDE9-04F6-17C740F89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121682"/>
            <a:ext cx="7772400" cy="537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79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0C1B7-6E4E-3DEE-50C0-1CA3B1430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734F0-2DDD-AF70-F13D-F9E4C19294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360" y="4549552"/>
            <a:ext cx="5486400" cy="1645920"/>
          </a:xfrm>
        </p:spPr>
        <p:txBody>
          <a:bodyPr/>
          <a:lstStyle/>
          <a:p>
            <a:r>
              <a:rPr lang="en-US" sz="4000" dirty="0"/>
              <a:t>Peter</a:t>
            </a:r>
          </a:p>
          <a:p>
            <a:r>
              <a:rPr lang="en-US" sz="4000" dirty="0"/>
              <a:t>96554595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2E13EC-6E5A-6B3F-B917-D34167756C1B}"/>
              </a:ext>
            </a:extLst>
          </p:cNvPr>
          <p:cNvGrpSpPr/>
          <p:nvPr/>
        </p:nvGrpSpPr>
        <p:grpSpPr>
          <a:xfrm>
            <a:off x="339077" y="232229"/>
            <a:ext cx="3204873" cy="573461"/>
            <a:chOff x="8987127" y="145039"/>
            <a:chExt cx="3204873" cy="573461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D39328B3-0710-9F81-16FF-ED097FA66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87127" y="145039"/>
              <a:ext cx="618692" cy="573461"/>
            </a:xfrm>
            <a:prstGeom prst="rect">
              <a:avLst/>
            </a:prstGeom>
          </p:spPr>
        </p:pic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293EC005-5AF0-7F44-0950-F730990D564B}"/>
                </a:ext>
              </a:extLst>
            </p:cNvPr>
            <p:cNvSpPr txBox="1">
              <a:spLocks/>
            </p:cNvSpPr>
            <p:nvPr/>
          </p:nvSpPr>
          <p:spPr>
            <a:xfrm>
              <a:off x="9727359" y="187006"/>
              <a:ext cx="2464641" cy="489528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lvl1pPr algn="l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6000" b="1" i="0" kern="1200" spc="100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zh-TW" altLang="en-US" sz="3000" dirty="0"/>
                <a:t>香港編程學會</a:t>
              </a:r>
              <a:endParaRPr lang="en-US" sz="3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9412105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853419_Win32_SL_V5" id="{958D2C9E-948D-4354-BF9D-DF8AE3C2B240}" vid="{22D4A967-05D2-4D72-8594-54CFF34148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DB9E12-8AC3-4138-BF4D-720A5525A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4B194E-8B30-4377-8C59-ECFB902D2A26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{0228B9BD-68A6-4A1F-9A2B-9F66DF95AF0C}tf78853419_win32</Template>
  <TotalTime>1403</TotalTime>
  <Words>169</Words>
  <Application>Microsoft Macintosh PowerPoint</Application>
  <PresentationFormat>Widescreen</PresentationFormat>
  <Paragraphs>38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Franklin Gothic Book</vt:lpstr>
      <vt:lpstr>Franklin Gothic Demi</vt:lpstr>
      <vt:lpstr>Custom</vt:lpstr>
      <vt:lpstr>Java第15堂</vt:lpstr>
      <vt:lpstr>Agenda</vt:lpstr>
      <vt:lpstr>Static</vt:lpstr>
      <vt:lpstr>Design Pattern設計模式</vt:lpstr>
      <vt:lpstr>Singleton Pattern</vt:lpstr>
      <vt:lpstr>Singleton Pattern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Java第一堂</dc:title>
  <dc:creator>Peter Quantr</dc:creator>
  <cp:lastModifiedBy>Peter Cheung</cp:lastModifiedBy>
  <cp:revision>174</cp:revision>
  <dcterms:created xsi:type="dcterms:W3CDTF">2024-05-10T11:32:53Z</dcterms:created>
  <dcterms:modified xsi:type="dcterms:W3CDTF">2024-09-06T16:15:58Z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