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0"/>
  </p:notesMasterIdLst>
  <p:handoutMasterIdLst>
    <p:handoutMasterId r:id="rId11"/>
  </p:handoutMasterIdLst>
  <p:sldIdLst>
    <p:sldId id="410" r:id="rId5"/>
    <p:sldId id="383" r:id="rId6"/>
    <p:sldId id="438" r:id="rId7"/>
    <p:sldId id="437" r:id="rId8"/>
    <p:sldId id="41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19" autoAdjust="0"/>
    <p:restoredTop sz="96327" autoAdjust="0"/>
  </p:normalViewPr>
  <p:slideViewPr>
    <p:cSldViewPr snapToGrid="0">
      <p:cViewPr varScale="1">
        <p:scale>
          <a:sx n="212" d="100"/>
          <a:sy n="212" d="100"/>
        </p:scale>
        <p:origin x="1528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9/13/24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9/13/24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8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73454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H="1" flipV="1">
            <a:off x="-684565" y="-74407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8041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1016892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757821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2580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712" r:id="rId6"/>
    <p:sldLayoutId id="2147483659" r:id="rId7"/>
    <p:sldLayoutId id="2147483709" r:id="rId8"/>
    <p:sldLayoutId id="2147483708" r:id="rId9"/>
    <p:sldLayoutId id="2147483707" r:id="rId10"/>
    <p:sldLayoutId id="2147483706" r:id="rId11"/>
    <p:sldLayoutId id="2147483705" r:id="rId12"/>
    <p:sldLayoutId id="2147483704" r:id="rId13"/>
    <p:sldLayoutId id="2147483703" r:id="rId14"/>
    <p:sldLayoutId id="2147483713" r:id="rId15"/>
    <p:sldLayoutId id="2147483714" r:id="rId16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en/java/javase/21/docs/api/java.base/java/util/concurrent/ExecutorService.html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2572569"/>
            <a:ext cx="5486400" cy="1130749"/>
          </a:xfrm>
        </p:spPr>
        <p:txBody>
          <a:bodyPr/>
          <a:lstStyle/>
          <a:p>
            <a:r>
              <a:rPr lang="en-US" dirty="0"/>
              <a:t>Java</a:t>
            </a:r>
            <a:r>
              <a:rPr lang="zh-TW" altLang="en-US" dirty="0"/>
              <a:t>第</a:t>
            </a:r>
            <a:r>
              <a:rPr lang="en-US" altLang="zh-TW" dirty="0"/>
              <a:t>16</a:t>
            </a:r>
            <a:r>
              <a:rPr lang="zh-TW" altLang="en-US" dirty="0"/>
              <a:t>堂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7A5712C-5515-AE5A-63F0-35C85AD53F50}"/>
              </a:ext>
            </a:extLst>
          </p:cNvPr>
          <p:cNvSpPr txBox="1">
            <a:spLocks/>
          </p:cNvSpPr>
          <p:nvPr/>
        </p:nvSpPr>
        <p:spPr>
          <a:xfrm>
            <a:off x="6309904" y="3958753"/>
            <a:ext cx="5486400" cy="1130749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Peter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B89E98A-76F2-4727-E87C-044AFBFBFC9D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C99B37E1-0662-AF06-BA59-08807A76C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7B61884D-384E-35D2-B0C1-7CC17FB9451F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pic>
        <p:nvPicPr>
          <p:cNvPr id="1026" name="Picture 2" descr="Join the largest learning event in history, December 9-15, 2024">
            <a:extLst>
              <a:ext uri="{FF2B5EF4-FFF2-40B4-BE49-F238E27FC236}">
                <a16:creationId xmlns:a16="http://schemas.microsoft.com/office/drawing/2014/main" id="{F575A8F0-1B49-E870-41AA-F2F0F4B48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825" y="339465"/>
            <a:ext cx="2369303" cy="236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10590742" cy="3709987"/>
          </a:xfrm>
        </p:spPr>
        <p:txBody>
          <a:bodyPr tIns="457200">
            <a:normAutofit/>
          </a:bodyPr>
          <a:lstStyle/>
          <a:p>
            <a:pPr lvl="1"/>
            <a:r>
              <a:rPr lang="en-US" sz="4400" dirty="0"/>
              <a:t>Design Pattern : Abstract Factory</a:t>
            </a:r>
          </a:p>
          <a:p>
            <a:pPr lvl="1"/>
            <a:r>
              <a:rPr lang="en-US" sz="4400" dirty="0" err="1"/>
              <a:t>ExecutorService</a:t>
            </a:r>
            <a:endParaRPr lang="en-US" altLang="zh-TW" sz="44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9B5BC5-F1A0-4E5F-E5DA-3003FF6BD7F9}"/>
              </a:ext>
            </a:extLst>
          </p:cNvPr>
          <p:cNvGrpSpPr/>
          <p:nvPr/>
        </p:nvGrpSpPr>
        <p:grpSpPr>
          <a:xfrm>
            <a:off x="8763996" y="6138953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92E4A975-0B7C-2B0A-C6D2-503D3A052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CE3C53A2-50A2-3211-3E49-A00FAACE30AE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F198E3FE-D9CB-7B8D-9898-52373EF675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364" y="796561"/>
            <a:ext cx="8597883" cy="569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4E7BEFC-E365-FFD8-A5B9-750316A2D9E1}"/>
              </a:ext>
            </a:extLst>
          </p:cNvPr>
          <p:cNvSpPr txBox="1"/>
          <p:nvPr/>
        </p:nvSpPr>
        <p:spPr>
          <a:xfrm>
            <a:off x="254383" y="3888827"/>
            <a:ext cx="3322829" cy="267765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HK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The </a:t>
            </a:r>
            <a:r>
              <a:rPr lang="en-HK" sz="2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abstract factory pattern</a:t>
            </a:r>
            <a:r>
              <a:rPr lang="en-HK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in</a:t>
            </a:r>
            <a:r>
              <a:rPr lang="en-HK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HK" sz="24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software engineering</a:t>
            </a:r>
            <a:r>
              <a:rPr lang="en-HK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HK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is a design pattern that provides a way to create families of related objects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0AEE7-AF7F-DBD4-7D3B-795708F7703D}"/>
              </a:ext>
            </a:extLst>
          </p:cNvPr>
          <p:cNvSpPr txBox="1"/>
          <p:nvPr/>
        </p:nvSpPr>
        <p:spPr>
          <a:xfrm>
            <a:off x="4227591" y="244539"/>
            <a:ext cx="782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https://gitlab.com/peter-example/java/design-pattern/abstract-factory-pattern</a:t>
            </a:r>
          </a:p>
        </p:txBody>
      </p:sp>
    </p:spTree>
    <p:extLst>
      <p:ext uri="{BB962C8B-B14F-4D97-AF65-F5344CB8AC3E}">
        <p14:creationId xmlns:p14="http://schemas.microsoft.com/office/powerpoint/2010/main" val="4268032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4BB9B8-058B-EA0E-699C-5E0C5A89792B}"/>
              </a:ext>
            </a:extLst>
          </p:cNvPr>
          <p:cNvSpPr txBox="1"/>
          <p:nvPr/>
        </p:nvSpPr>
        <p:spPr>
          <a:xfrm>
            <a:off x="532563" y="341644"/>
            <a:ext cx="260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ExecutorService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07EB63-80F0-BDD8-868D-F1A6A303D7F7}"/>
              </a:ext>
            </a:extLst>
          </p:cNvPr>
          <p:cNvSpPr txBox="1"/>
          <p:nvPr/>
        </p:nvSpPr>
        <p:spPr>
          <a:xfrm>
            <a:off x="747478" y="1248570"/>
            <a:ext cx="106970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2400" b="0" i="1" u="none" strike="noStrike" dirty="0">
                <a:solidFill>
                  <a:srgbClr val="267438"/>
                </a:solidFill>
                <a:effectLst/>
                <a:latin typeface="Raleway" pitchFamily="2" charset="77"/>
                <a:hlinkClick r:id="rId2"/>
              </a:rPr>
              <a:t>ExecutorService</a:t>
            </a:r>
            <a:r>
              <a:rPr lang="en-HK" sz="2400" b="0" i="0" dirty="0">
                <a:solidFill>
                  <a:srgbClr val="000000"/>
                </a:solidFill>
                <a:effectLst/>
                <a:latin typeface="Raleway" pitchFamily="2" charset="77"/>
              </a:rPr>
              <a:t> is a JDK API that simplifies running tasks in asynchronous mode</a:t>
            </a:r>
          </a:p>
          <a:p>
            <a:endParaRPr lang="en-HK" sz="2400" dirty="0">
              <a:solidFill>
                <a:srgbClr val="000000"/>
              </a:solidFill>
              <a:latin typeface="Raleway" pitchFamily="2" charset="77"/>
            </a:endParaRPr>
          </a:p>
          <a:p>
            <a:r>
              <a:rPr lang="en-HK" sz="2400" dirty="0">
                <a:solidFill>
                  <a:srgbClr val="000000"/>
                </a:solidFill>
                <a:latin typeface="Raleway" pitchFamily="2" charset="77"/>
              </a:rPr>
              <a:t>無</a:t>
            </a:r>
            <a:r>
              <a:rPr lang="zh-TW" altLang="en-US" sz="2400" dirty="0">
                <a:solidFill>
                  <a:srgbClr val="000000"/>
                </a:solidFill>
                <a:latin typeface="Raleway" pitchFamily="2" charset="77"/>
              </a:rPr>
              <a:t>序</a:t>
            </a:r>
            <a:r>
              <a:rPr lang="en-HK" sz="2400" dirty="0">
                <a:solidFill>
                  <a:srgbClr val="000000"/>
                </a:solidFill>
                <a:latin typeface="Raleway" pitchFamily="2" charset="77"/>
              </a:rPr>
              <a:t>創建線程(Thread)，有</a:t>
            </a:r>
            <a:r>
              <a:rPr lang="zh-TW" altLang="en-US" sz="2400" dirty="0">
                <a:solidFill>
                  <a:srgbClr val="000000"/>
                </a:solidFill>
                <a:latin typeface="Raleway" pitchFamily="2" charset="77"/>
              </a:rPr>
              <a:t>序運行</a:t>
            </a:r>
            <a:endParaRPr lang="en-US" altLang="zh-TW" sz="2400" dirty="0">
              <a:solidFill>
                <a:srgbClr val="000000"/>
              </a:solidFill>
              <a:latin typeface="Raleway" pitchFamily="2" charset="77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0508DA7-65A4-4CAF-AD9A-B81D2510B118}"/>
              </a:ext>
            </a:extLst>
          </p:cNvPr>
          <p:cNvSpPr/>
          <p:nvPr/>
        </p:nvSpPr>
        <p:spPr>
          <a:xfrm>
            <a:off x="2078181" y="3340205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31EF010-14E5-DBE9-8CD8-3BF86CE25AD1}"/>
              </a:ext>
            </a:extLst>
          </p:cNvPr>
          <p:cNvSpPr/>
          <p:nvPr/>
        </p:nvSpPr>
        <p:spPr>
          <a:xfrm>
            <a:off x="3137059" y="3631691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28752D1-CD6C-D9F0-5AB2-5072BF830925}"/>
              </a:ext>
            </a:extLst>
          </p:cNvPr>
          <p:cNvSpPr/>
          <p:nvPr/>
        </p:nvSpPr>
        <p:spPr>
          <a:xfrm>
            <a:off x="2284008" y="4429498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96E2D97-41A8-E08C-4D93-285D411E4387}"/>
              </a:ext>
            </a:extLst>
          </p:cNvPr>
          <p:cNvSpPr/>
          <p:nvPr/>
        </p:nvSpPr>
        <p:spPr>
          <a:xfrm>
            <a:off x="3297909" y="4853231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7CAF6B1-F6BC-F76D-C9A6-8D6BBB1AB04B}"/>
              </a:ext>
            </a:extLst>
          </p:cNvPr>
          <p:cNvSpPr/>
          <p:nvPr/>
        </p:nvSpPr>
        <p:spPr>
          <a:xfrm>
            <a:off x="1346489" y="4270259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A4A6D2F-499E-443C-52B5-232B302E86F3}"/>
              </a:ext>
            </a:extLst>
          </p:cNvPr>
          <p:cNvSpPr/>
          <p:nvPr/>
        </p:nvSpPr>
        <p:spPr>
          <a:xfrm>
            <a:off x="774816" y="3454100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8CBC753-BF81-620A-2EA2-EAD1584FFA91}"/>
              </a:ext>
            </a:extLst>
          </p:cNvPr>
          <p:cNvSpPr/>
          <p:nvPr/>
        </p:nvSpPr>
        <p:spPr>
          <a:xfrm>
            <a:off x="1464739" y="5359552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0CD6C13-FCA3-66B8-2567-E73501C36679}"/>
              </a:ext>
            </a:extLst>
          </p:cNvPr>
          <p:cNvSpPr/>
          <p:nvPr/>
        </p:nvSpPr>
        <p:spPr>
          <a:xfrm>
            <a:off x="2381324" y="5732047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8F62F4-4FE0-DD71-61B3-2715732C981D}"/>
              </a:ext>
            </a:extLst>
          </p:cNvPr>
          <p:cNvSpPr/>
          <p:nvPr/>
        </p:nvSpPr>
        <p:spPr>
          <a:xfrm>
            <a:off x="4617342" y="3937210"/>
            <a:ext cx="6827179" cy="24484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1DB5080-83B6-052B-0B31-5953809F22EA}"/>
              </a:ext>
            </a:extLst>
          </p:cNvPr>
          <p:cNvSpPr/>
          <p:nvPr/>
        </p:nvSpPr>
        <p:spPr>
          <a:xfrm>
            <a:off x="5123554" y="4270259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435F3E6-71B7-A1E4-97C5-372803B5B4D9}"/>
              </a:ext>
            </a:extLst>
          </p:cNvPr>
          <p:cNvSpPr/>
          <p:nvPr/>
        </p:nvSpPr>
        <p:spPr>
          <a:xfrm>
            <a:off x="6077507" y="4270259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D317AB2-ACE8-71AA-5A44-B7304D96FC0F}"/>
              </a:ext>
            </a:extLst>
          </p:cNvPr>
          <p:cNvSpPr/>
          <p:nvPr/>
        </p:nvSpPr>
        <p:spPr>
          <a:xfrm>
            <a:off x="5123554" y="5305572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50569E-C0C6-D8A0-AEC7-DDB0D434D0DC}"/>
              </a:ext>
            </a:extLst>
          </p:cNvPr>
          <p:cNvSpPr/>
          <p:nvPr/>
        </p:nvSpPr>
        <p:spPr>
          <a:xfrm>
            <a:off x="6077507" y="5305571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F5B50EA-4A9C-EE6A-7706-A421194C1C83}"/>
              </a:ext>
            </a:extLst>
          </p:cNvPr>
          <p:cNvSpPr/>
          <p:nvPr/>
        </p:nvSpPr>
        <p:spPr>
          <a:xfrm>
            <a:off x="7031460" y="4270259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A25A157-BDFB-56BA-ABDF-3FC9EA5033E9}"/>
              </a:ext>
            </a:extLst>
          </p:cNvPr>
          <p:cNvSpPr/>
          <p:nvPr/>
        </p:nvSpPr>
        <p:spPr>
          <a:xfrm>
            <a:off x="7985413" y="4270259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111D3D5-1950-D1CF-2E09-41C5B034D9E6}"/>
              </a:ext>
            </a:extLst>
          </p:cNvPr>
          <p:cNvSpPr/>
          <p:nvPr/>
        </p:nvSpPr>
        <p:spPr>
          <a:xfrm>
            <a:off x="7031460" y="5305572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272127A-CB37-8C34-A9A7-6AE8A5BB2E57}"/>
              </a:ext>
            </a:extLst>
          </p:cNvPr>
          <p:cNvSpPr/>
          <p:nvPr/>
        </p:nvSpPr>
        <p:spPr>
          <a:xfrm>
            <a:off x="7985413" y="5305571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E38C9B7-D1A5-98A9-AB00-844465E189A1}"/>
              </a:ext>
            </a:extLst>
          </p:cNvPr>
          <p:cNvSpPr/>
          <p:nvPr/>
        </p:nvSpPr>
        <p:spPr>
          <a:xfrm>
            <a:off x="8939366" y="4270259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8047682-A0AD-B61F-F492-32DF3FFF0C3F}"/>
              </a:ext>
            </a:extLst>
          </p:cNvPr>
          <p:cNvSpPr/>
          <p:nvPr/>
        </p:nvSpPr>
        <p:spPr>
          <a:xfrm>
            <a:off x="9893319" y="4270259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EC5A264-0058-543F-329E-7E2E6002868C}"/>
              </a:ext>
            </a:extLst>
          </p:cNvPr>
          <p:cNvSpPr/>
          <p:nvPr/>
        </p:nvSpPr>
        <p:spPr>
          <a:xfrm>
            <a:off x="8939366" y="5305572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3C048F4-91D3-1D14-9428-B5B9BA6B4E9A}"/>
              </a:ext>
            </a:extLst>
          </p:cNvPr>
          <p:cNvSpPr/>
          <p:nvPr/>
        </p:nvSpPr>
        <p:spPr>
          <a:xfrm>
            <a:off x="9893319" y="5305571"/>
            <a:ext cx="816159" cy="816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79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60" y="4549552"/>
            <a:ext cx="5486400" cy="1645920"/>
          </a:xfrm>
        </p:spPr>
        <p:txBody>
          <a:bodyPr/>
          <a:lstStyle/>
          <a:p>
            <a:r>
              <a:rPr lang="en-US" sz="4000" dirty="0"/>
              <a:t>Peter</a:t>
            </a:r>
          </a:p>
          <a:p>
            <a:r>
              <a:rPr lang="en-US" sz="4000" dirty="0"/>
              <a:t>96554595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2E13EC-6E5A-6B3F-B917-D34167756C1B}"/>
              </a:ext>
            </a:extLst>
          </p:cNvPr>
          <p:cNvGrpSpPr/>
          <p:nvPr/>
        </p:nvGrpSpPr>
        <p:grpSpPr>
          <a:xfrm>
            <a:off x="339077" y="232229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D39328B3-0710-9F81-16FF-ED097FA66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293EC005-5AF0-7F44-0950-F730990D564B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9412105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{0228B9BD-68A6-4A1F-9A2B-9F66DF95AF0C}tf78853419_win32</Template>
  <TotalTime>1566</TotalTime>
  <Words>84</Words>
  <Application>Microsoft Macintosh PowerPoint</Application>
  <PresentationFormat>Widescreen</PresentationFormat>
  <Paragraphs>20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Franklin Gothic Book</vt:lpstr>
      <vt:lpstr>Franklin Gothic Demi</vt:lpstr>
      <vt:lpstr>Raleway</vt:lpstr>
      <vt:lpstr>Custom</vt:lpstr>
      <vt:lpstr>Java第16堂</vt:lpstr>
      <vt:lpstr>Agenda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Java第一堂</dc:title>
  <dc:creator>Peter Quantr</dc:creator>
  <cp:lastModifiedBy>Peter Cheung</cp:lastModifiedBy>
  <cp:revision>186</cp:revision>
  <dcterms:created xsi:type="dcterms:W3CDTF">2024-05-10T11:32:53Z</dcterms:created>
  <dcterms:modified xsi:type="dcterms:W3CDTF">2024-09-13T13:49:33Z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