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0"/>
  </p:notesMasterIdLst>
  <p:handoutMasterIdLst>
    <p:handoutMasterId r:id="rId11"/>
  </p:handoutMasterIdLst>
  <p:sldIdLst>
    <p:sldId id="410" r:id="rId5"/>
    <p:sldId id="383" r:id="rId6"/>
    <p:sldId id="439" r:id="rId7"/>
    <p:sldId id="440" r:id="rId8"/>
    <p:sldId id="41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4" autoAdjust="0"/>
    <p:restoredTop sz="96327" autoAdjust="0"/>
  </p:normalViewPr>
  <p:slideViewPr>
    <p:cSldViewPr snapToGrid="0">
      <p:cViewPr varScale="1">
        <p:scale>
          <a:sx n="142" d="100"/>
          <a:sy n="142" d="100"/>
        </p:scale>
        <p:origin x="74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9/27/24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9/27/24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5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345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H="1" flipV="1">
            <a:off x="-684565" y="-74407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8041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  <p:sldLayoutId id="2147483713" r:id="rId15"/>
    <p:sldLayoutId id="2147483714" r:id="rId16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</a:t>
            </a:r>
            <a:r>
              <a:rPr lang="en-US" altLang="zh-TW" dirty="0"/>
              <a:t>18</a:t>
            </a:r>
            <a:r>
              <a:rPr lang="zh-TW" altLang="en-US" dirty="0"/>
              <a:t>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10590742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 dirty="0"/>
              <a:t>Object Oriented Design in Swing</a:t>
            </a:r>
          </a:p>
          <a:p>
            <a:pPr lvl="2"/>
            <a:r>
              <a:rPr lang="en-US" altLang="zh-TW" sz="4400" dirty="0" err="1"/>
              <a:t>JTableRenderer</a:t>
            </a:r>
            <a:endParaRPr lang="en-US" altLang="zh-TW" sz="4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68739-E416-825B-A72B-49EABB536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3E0ADB-AD8F-F48F-B8BF-3682A8BDFD50}"/>
              </a:ext>
            </a:extLst>
          </p:cNvPr>
          <p:cNvSpPr/>
          <p:nvPr/>
        </p:nvSpPr>
        <p:spPr>
          <a:xfrm>
            <a:off x="6611352" y="1696451"/>
            <a:ext cx="2508585" cy="43413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JTable</a:t>
            </a:r>
          </a:p>
          <a:p>
            <a:pPr algn="ctr"/>
            <a:endParaRPr lang="en-US" sz="4400">
              <a:solidFill>
                <a:schemeClr val="bg1"/>
              </a:solidFill>
            </a:endParaRPr>
          </a:p>
          <a:p>
            <a:pPr algn="ctr"/>
            <a:endParaRPr lang="en-US" sz="4400">
              <a:solidFill>
                <a:schemeClr val="bg1"/>
              </a:solidFill>
            </a:endParaRPr>
          </a:p>
          <a:p>
            <a:pPr algn="ctr"/>
            <a:endParaRPr lang="en-US" sz="4400">
              <a:solidFill>
                <a:schemeClr val="bg1"/>
              </a:solidFill>
            </a:endParaRPr>
          </a:p>
          <a:p>
            <a:pPr algn="ctr"/>
            <a:endParaRPr lang="en-US" sz="4400">
              <a:solidFill>
                <a:schemeClr val="bg1"/>
              </a:solidFill>
            </a:endParaRPr>
          </a:p>
          <a:p>
            <a:pPr algn="ctr"/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BC684B-5452-83A8-7534-87DF9734C516}"/>
              </a:ext>
            </a:extLst>
          </p:cNvPr>
          <p:cNvSpPr/>
          <p:nvPr/>
        </p:nvSpPr>
        <p:spPr>
          <a:xfrm>
            <a:off x="9382626" y="1696451"/>
            <a:ext cx="2508585" cy="35252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Swing</a:t>
            </a:r>
          </a:p>
          <a:p>
            <a:pPr algn="ctr"/>
            <a:r>
              <a:rPr lang="en-US" sz="4400">
                <a:solidFill>
                  <a:schemeClr val="bg1"/>
                </a:solidFill>
              </a:rPr>
              <a:t>Engine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CC9301-D652-C043-A960-BA0E887E66A4}"/>
              </a:ext>
            </a:extLst>
          </p:cNvPr>
          <p:cNvSpPr/>
          <p:nvPr/>
        </p:nvSpPr>
        <p:spPr>
          <a:xfrm>
            <a:off x="362952" y="1696451"/>
            <a:ext cx="3240506" cy="8121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TableModel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0D34E9-9BD3-F38E-8D55-4D172267E60B}"/>
              </a:ext>
            </a:extLst>
          </p:cNvPr>
          <p:cNvSpPr/>
          <p:nvPr/>
        </p:nvSpPr>
        <p:spPr>
          <a:xfrm>
            <a:off x="362952" y="3256544"/>
            <a:ext cx="3240506" cy="352525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bg1"/>
                </a:solidFill>
              </a:rPr>
              <a:t>Your class</a:t>
            </a:r>
          </a:p>
          <a:p>
            <a:pPr algn="ctr"/>
            <a:endParaRPr lang="en-US" sz="4400">
              <a:solidFill>
                <a:schemeClr val="bg1"/>
              </a:solidFill>
            </a:endParaRPr>
          </a:p>
          <a:p>
            <a:pPr algn="ctr"/>
            <a:endParaRPr lang="en-US" sz="4400">
              <a:solidFill>
                <a:schemeClr val="bg1"/>
              </a:solidFill>
            </a:endParaRPr>
          </a:p>
          <a:p>
            <a:pPr algn="ctr"/>
            <a:endParaRPr lang="en-US" sz="4400">
              <a:solidFill>
                <a:schemeClr val="bg1"/>
              </a:solidFill>
            </a:endParaRPr>
          </a:p>
          <a:p>
            <a:pPr algn="ctr"/>
            <a:endParaRPr lang="en-US" sz="4400">
              <a:solidFill>
                <a:schemeClr val="bg1"/>
              </a:solidFill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EC3222DE-CD16-3CB5-A6FE-3E2A5CBF3D2F}"/>
              </a:ext>
            </a:extLst>
          </p:cNvPr>
          <p:cNvSpPr/>
          <p:nvPr/>
        </p:nvSpPr>
        <p:spPr>
          <a:xfrm rot="16200000">
            <a:off x="1705726" y="2607342"/>
            <a:ext cx="554956" cy="5504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D0AF041-BA58-76A7-E73B-B4FDAE1CC251}"/>
              </a:ext>
            </a:extLst>
          </p:cNvPr>
          <p:cNvSpPr/>
          <p:nvPr/>
        </p:nvSpPr>
        <p:spPr>
          <a:xfrm>
            <a:off x="1282365" y="6142120"/>
            <a:ext cx="1401679" cy="535406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Data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978D96-509D-6912-893D-65F81A1C46C8}"/>
              </a:ext>
            </a:extLst>
          </p:cNvPr>
          <p:cNvSpPr/>
          <p:nvPr/>
        </p:nvSpPr>
        <p:spPr>
          <a:xfrm>
            <a:off x="6755731" y="3240534"/>
            <a:ext cx="2273969" cy="2451148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object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3C59285A-724C-01A0-191E-08E049ECF197}"/>
              </a:ext>
            </a:extLst>
          </p:cNvPr>
          <p:cNvSpPr/>
          <p:nvPr/>
        </p:nvSpPr>
        <p:spPr>
          <a:xfrm>
            <a:off x="3700068" y="4197519"/>
            <a:ext cx="2965426" cy="550444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5542D344-465F-89D8-E001-44B64E0915F0}"/>
              </a:ext>
            </a:extLst>
          </p:cNvPr>
          <p:cNvSpPr/>
          <p:nvPr/>
        </p:nvSpPr>
        <p:spPr>
          <a:xfrm rot="9557850">
            <a:off x="8221169" y="3919187"/>
            <a:ext cx="1606653" cy="236581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B8EC90-392D-C720-007E-A0ECE2D56BCC}"/>
              </a:ext>
            </a:extLst>
          </p:cNvPr>
          <p:cNvSpPr/>
          <p:nvPr/>
        </p:nvSpPr>
        <p:spPr>
          <a:xfrm>
            <a:off x="1282364" y="5502443"/>
            <a:ext cx="1401679" cy="535406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function3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64A3C5D-EC30-DEB2-92E1-12BF2C2927F9}"/>
              </a:ext>
            </a:extLst>
          </p:cNvPr>
          <p:cNvSpPr/>
          <p:nvPr/>
        </p:nvSpPr>
        <p:spPr>
          <a:xfrm>
            <a:off x="1282364" y="4837697"/>
            <a:ext cx="1401679" cy="535406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function2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3840F05-DE46-68EC-8B79-77D9010C4EC8}"/>
              </a:ext>
            </a:extLst>
          </p:cNvPr>
          <p:cNvSpPr/>
          <p:nvPr/>
        </p:nvSpPr>
        <p:spPr>
          <a:xfrm>
            <a:off x="1280077" y="4151639"/>
            <a:ext cx="1401679" cy="535406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function1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A8E0C6D-A924-D1F5-573E-C0E9F4AFCAAB}"/>
              </a:ext>
            </a:extLst>
          </p:cNvPr>
          <p:cNvSpPr/>
          <p:nvPr/>
        </p:nvSpPr>
        <p:spPr>
          <a:xfrm>
            <a:off x="7542496" y="4811570"/>
            <a:ext cx="638835" cy="194768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/>
              <a:t>function3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57C5BB-2DAF-1C22-04B6-F446F8C13BBE}"/>
              </a:ext>
            </a:extLst>
          </p:cNvPr>
          <p:cNvSpPr/>
          <p:nvPr/>
        </p:nvSpPr>
        <p:spPr>
          <a:xfrm>
            <a:off x="7546225" y="4528371"/>
            <a:ext cx="638835" cy="194768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/>
              <a:t>function2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F0CBB25-C1DC-81E0-C0A5-78863DFF5D6C}"/>
              </a:ext>
            </a:extLst>
          </p:cNvPr>
          <p:cNvSpPr/>
          <p:nvPr/>
        </p:nvSpPr>
        <p:spPr>
          <a:xfrm>
            <a:off x="7546226" y="4224574"/>
            <a:ext cx="638835" cy="194768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/>
              <a:t>function1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5154F0-FDD7-E17F-5167-18B442CBBE9C}"/>
              </a:ext>
            </a:extLst>
          </p:cNvPr>
          <p:cNvSpPr/>
          <p:nvPr/>
        </p:nvSpPr>
        <p:spPr>
          <a:xfrm>
            <a:off x="7542495" y="5221703"/>
            <a:ext cx="638835" cy="234021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Data</a:t>
            </a:r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49387ABE-29DC-FEBD-C4A7-52DF0321B483}"/>
              </a:ext>
            </a:extLst>
          </p:cNvPr>
          <p:cNvSpPr/>
          <p:nvPr/>
        </p:nvSpPr>
        <p:spPr>
          <a:xfrm rot="9557850">
            <a:off x="8221168" y="4235031"/>
            <a:ext cx="1606653" cy="236581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3218D086-EB2D-C453-BFE8-182CAF228157}"/>
              </a:ext>
            </a:extLst>
          </p:cNvPr>
          <p:cNvSpPr/>
          <p:nvPr/>
        </p:nvSpPr>
        <p:spPr>
          <a:xfrm rot="9557850">
            <a:off x="8249454" y="4528784"/>
            <a:ext cx="1606653" cy="236581"/>
          </a:xfrm>
          <a:prstGeom prst="rightArrow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U-turn Arrow 22">
            <a:extLst>
              <a:ext uri="{FF2B5EF4-FFF2-40B4-BE49-F238E27FC236}">
                <a16:creationId xmlns:a16="http://schemas.microsoft.com/office/drawing/2014/main" id="{A8F4D66D-62FF-1824-3477-AFF0253618CA}"/>
              </a:ext>
            </a:extLst>
          </p:cNvPr>
          <p:cNvSpPr/>
          <p:nvPr/>
        </p:nvSpPr>
        <p:spPr>
          <a:xfrm rot="5400000" flipV="1">
            <a:off x="7059176" y="4972405"/>
            <a:ext cx="564886" cy="401753"/>
          </a:xfrm>
          <a:prstGeom prst="uturnArrow">
            <a:avLst>
              <a:gd name="adj1" fmla="val 10253"/>
              <a:gd name="adj2" fmla="val 25000"/>
              <a:gd name="adj3" fmla="val 19470"/>
              <a:gd name="adj4" fmla="val 43519"/>
              <a:gd name="adj5" fmla="val 96198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U-turn Arrow 23">
            <a:extLst>
              <a:ext uri="{FF2B5EF4-FFF2-40B4-BE49-F238E27FC236}">
                <a16:creationId xmlns:a16="http://schemas.microsoft.com/office/drawing/2014/main" id="{AE004B70-7C43-17D2-9287-03A7C2FD17BE}"/>
              </a:ext>
            </a:extLst>
          </p:cNvPr>
          <p:cNvSpPr/>
          <p:nvPr/>
        </p:nvSpPr>
        <p:spPr>
          <a:xfrm rot="5400000" flipV="1">
            <a:off x="6903066" y="4819394"/>
            <a:ext cx="870909" cy="401753"/>
          </a:xfrm>
          <a:prstGeom prst="uturnArrow">
            <a:avLst>
              <a:gd name="adj1" fmla="val 10253"/>
              <a:gd name="adj2" fmla="val 25000"/>
              <a:gd name="adj3" fmla="val 19470"/>
              <a:gd name="adj4" fmla="val 43519"/>
              <a:gd name="adj5" fmla="val 96198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U-turn Arrow 24">
            <a:extLst>
              <a:ext uri="{FF2B5EF4-FFF2-40B4-BE49-F238E27FC236}">
                <a16:creationId xmlns:a16="http://schemas.microsoft.com/office/drawing/2014/main" id="{B716D2E0-2417-4B82-9F70-C11F17878461}"/>
              </a:ext>
            </a:extLst>
          </p:cNvPr>
          <p:cNvSpPr/>
          <p:nvPr/>
        </p:nvSpPr>
        <p:spPr>
          <a:xfrm rot="5400000" flipV="1">
            <a:off x="6768672" y="4678172"/>
            <a:ext cx="1153351" cy="401753"/>
          </a:xfrm>
          <a:prstGeom prst="uturnArrow">
            <a:avLst>
              <a:gd name="adj1" fmla="val 10253"/>
              <a:gd name="adj2" fmla="val 25000"/>
              <a:gd name="adj3" fmla="val 19470"/>
              <a:gd name="adj4" fmla="val 43519"/>
              <a:gd name="adj5" fmla="val 96198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B967EB-F241-17FF-D2EC-4518CA0FDD84}"/>
              </a:ext>
            </a:extLst>
          </p:cNvPr>
          <p:cNvSpPr/>
          <p:nvPr/>
        </p:nvSpPr>
        <p:spPr>
          <a:xfrm>
            <a:off x="3800474" y="2105565"/>
            <a:ext cx="2613861" cy="8121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bg1"/>
                </a:solidFill>
              </a:rPr>
              <a:t>TableRenderer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239956-DB1A-9F7F-68F4-EB1FF1C97686}"/>
              </a:ext>
            </a:extLst>
          </p:cNvPr>
          <p:cNvSpPr/>
          <p:nvPr/>
        </p:nvSpPr>
        <p:spPr>
          <a:xfrm>
            <a:off x="3800474" y="407352"/>
            <a:ext cx="2613861" cy="8121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bg1"/>
                </a:solidFill>
              </a:rPr>
              <a:t>JComponent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A355F7B0-314F-8889-08E6-6482E509F246}"/>
              </a:ext>
            </a:extLst>
          </p:cNvPr>
          <p:cNvSpPr/>
          <p:nvPr/>
        </p:nvSpPr>
        <p:spPr>
          <a:xfrm rot="16200000">
            <a:off x="4832287" y="1387303"/>
            <a:ext cx="554956" cy="55044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>
            <a:extLst>
              <a:ext uri="{FF2B5EF4-FFF2-40B4-BE49-F238E27FC236}">
                <a16:creationId xmlns:a16="http://schemas.microsoft.com/office/drawing/2014/main" id="{368F065B-FAC6-737F-E083-3E21C256F9D6}"/>
              </a:ext>
            </a:extLst>
          </p:cNvPr>
          <p:cNvSpPr/>
          <p:nvPr/>
        </p:nvSpPr>
        <p:spPr>
          <a:xfrm>
            <a:off x="6428926" y="2233363"/>
            <a:ext cx="496196" cy="550444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01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13A706-EC5B-E801-6F33-0B79C42DD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553" y="1400735"/>
            <a:ext cx="3454400" cy="22098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87FF3F-5FE4-25DE-6417-BC9DF8325710}"/>
              </a:ext>
            </a:extLst>
          </p:cNvPr>
          <p:cNvSpPr txBox="1"/>
          <p:nvPr/>
        </p:nvSpPr>
        <p:spPr>
          <a:xfrm>
            <a:off x="1075764" y="3998275"/>
            <a:ext cx="105424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jLabel1.setIcon(new </a:t>
            </a:r>
            <a:r>
              <a:rPr lang="en-US" sz="2400" dirty="0" err="1">
                <a:solidFill>
                  <a:schemeClr val="bg1"/>
                </a:solidFill>
              </a:rPr>
              <a:t>javax.swing.ImageIcon</a:t>
            </a:r>
            <a:r>
              <a:rPr lang="en-US" sz="2400" dirty="0">
                <a:solidFill>
                  <a:schemeClr val="bg1"/>
                </a:solidFill>
              </a:rPr>
              <a:t>(</a:t>
            </a:r>
            <a:r>
              <a:rPr lang="en-US" sz="2400" dirty="0" err="1">
                <a:solidFill>
                  <a:schemeClr val="bg1"/>
                </a:solidFill>
              </a:rPr>
              <a:t>getClass</a:t>
            </a:r>
            <a:r>
              <a:rPr lang="en-US" sz="2400" dirty="0">
                <a:solidFill>
                  <a:schemeClr val="bg1"/>
                </a:solidFill>
              </a:rPr>
              <a:t>().</a:t>
            </a:r>
            <a:r>
              <a:rPr lang="en-US" sz="2400" dirty="0" err="1">
                <a:solidFill>
                  <a:schemeClr val="bg1"/>
                </a:solidFill>
              </a:rPr>
              <a:t>getResource</a:t>
            </a:r>
            <a:r>
              <a:rPr lang="en-US" sz="2400" dirty="0">
                <a:solidFill>
                  <a:schemeClr val="bg1"/>
                </a:solidFill>
              </a:rPr>
              <a:t>("/</a:t>
            </a:r>
            <a:r>
              <a:rPr lang="en-US" sz="2400" dirty="0" err="1">
                <a:solidFill>
                  <a:schemeClr val="bg1"/>
                </a:solidFill>
              </a:rPr>
              <a:t>car.png</a:t>
            </a:r>
            <a:r>
              <a:rPr lang="en-US" sz="2400" dirty="0">
                <a:solidFill>
                  <a:schemeClr val="bg1"/>
                </a:solidFill>
              </a:rPr>
              <a:t>")));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328774-B06C-7B58-8B38-90958766F33B}"/>
              </a:ext>
            </a:extLst>
          </p:cNvPr>
          <p:cNvSpPr txBox="1"/>
          <p:nvPr/>
        </p:nvSpPr>
        <p:spPr>
          <a:xfrm>
            <a:off x="621553" y="224118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chemeClr val="bg1"/>
                </a:solidFill>
              </a:rPr>
              <a:t>功課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533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0C1B7-6E4E-3DEE-50C0-1CA3B1430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734F0-2DDD-AF70-F13D-F9E4C1929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4360" y="4549552"/>
            <a:ext cx="5486400" cy="1645920"/>
          </a:xfrm>
        </p:spPr>
        <p:txBody>
          <a:bodyPr/>
          <a:lstStyle/>
          <a:p>
            <a:r>
              <a:rPr lang="en-US" sz="4000" dirty="0"/>
              <a:t>Peter</a:t>
            </a:r>
          </a:p>
          <a:p>
            <a:r>
              <a:rPr lang="en-US" sz="4000" dirty="0"/>
              <a:t>96554595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42E13EC-6E5A-6B3F-B917-D34167756C1B}"/>
              </a:ext>
            </a:extLst>
          </p:cNvPr>
          <p:cNvGrpSpPr/>
          <p:nvPr/>
        </p:nvGrpSpPr>
        <p:grpSpPr>
          <a:xfrm>
            <a:off x="339077" y="232229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39328B3-0710-9F81-16FF-ED097FA66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293EC005-5AF0-7F44-0950-F730990D564B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412105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1778</TotalTime>
  <Words>66</Words>
  <Application>Microsoft Macintosh PowerPoint</Application>
  <PresentationFormat>Widescreen</PresentationFormat>
  <Paragraphs>42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Franklin Gothic Demi</vt:lpstr>
      <vt:lpstr>Custom</vt:lpstr>
      <vt:lpstr>Java第18堂</vt:lpstr>
      <vt:lpstr>Agenda</vt:lpstr>
      <vt:lpstr>Interface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206</cp:revision>
  <dcterms:created xsi:type="dcterms:W3CDTF">2024-05-10T11:32:53Z</dcterms:created>
  <dcterms:modified xsi:type="dcterms:W3CDTF">2024-09-27T13:35:37Z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