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7"/>
  </p:notesMasterIdLst>
  <p:sldIdLst>
    <p:sldId id="256" r:id="rId3"/>
    <p:sldId id="303" r:id="rId4"/>
    <p:sldId id="294" r:id="rId5"/>
    <p:sldId id="295" r:id="rId6"/>
    <p:sldId id="257" r:id="rId7"/>
    <p:sldId id="301" r:id="rId8"/>
    <p:sldId id="296" r:id="rId9"/>
    <p:sldId id="297" r:id="rId10"/>
    <p:sldId id="298" r:id="rId11"/>
    <p:sldId id="299" r:id="rId12"/>
    <p:sldId id="300" r:id="rId13"/>
    <p:sldId id="258" r:id="rId14"/>
    <p:sldId id="302" r:id="rId15"/>
    <p:sldId id="293" r:id="rId16"/>
  </p:sldIdLst>
  <p:sldSz cx="9144000" cy="5143500" type="screen16x9"/>
  <p:notesSz cx="6858000" cy="9144000"/>
  <p:embeddedFontLst>
    <p:embeddedFont>
      <p:font typeface="Gantari" pitchFamily="2" charset="77"/>
      <p:regular r:id="rId18"/>
      <p:bold r:id="rId19"/>
      <p:italic r:id="rId20"/>
      <p:boldItalic r:id="rId21"/>
    </p:embeddedFont>
    <p:embeddedFont>
      <p:font typeface="Gantari ExtraBold" pitchFamily="2" charset="77"/>
      <p:bold r:id="rId22"/>
      <p:italic r:id="rId23"/>
      <p:boldItalic r:id="rId24"/>
    </p:embeddedFont>
    <p:embeddedFont>
      <p:font typeface="Nunito" pitchFamily="2" charset="77"/>
      <p:regular r:id="rId25"/>
      <p:bold r:id="rId26"/>
      <p:italic r:id="rId27"/>
      <p:boldItalic r:id="rId28"/>
    </p:embeddedFont>
    <p:embeddedFont>
      <p:font typeface="Proxima Nova" panose="02000506030000020004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284195-8451-447D-AD1F-3F78E88ED784}">
  <a:tblStyle styleId="{C8284195-8451-447D-AD1F-3F78E88ED7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/>
    <p:restoredTop sz="94615"/>
  </p:normalViewPr>
  <p:slideViewPr>
    <p:cSldViewPr snapToGrid="0">
      <p:cViewPr varScale="1">
        <p:scale>
          <a:sx n="195" d="100"/>
          <a:sy n="195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2" name="Google Shape;9812;g1450b2fcb6e_0_1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3" name="Google Shape;9813;g1450b2fcb6e_0_1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" name="Google Shape;9831;g1450b2fcb6e_0_2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2" name="Google Shape;9832;g1450b2fcb6e_0_2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0">
          <a:extLst>
            <a:ext uri="{FF2B5EF4-FFF2-40B4-BE49-F238E27FC236}">
              <a16:creationId xmlns:a16="http://schemas.microsoft.com/office/drawing/2014/main" id="{2619B934-7144-37B1-0391-4FAF56AD4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" name="Google Shape;9831;g1450b2fcb6e_0_2209:notes">
            <a:extLst>
              <a:ext uri="{FF2B5EF4-FFF2-40B4-BE49-F238E27FC236}">
                <a16:creationId xmlns:a16="http://schemas.microsoft.com/office/drawing/2014/main" id="{EC4DACBE-7681-168F-C168-85CED34839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2" name="Google Shape;9832;g1450b2fcb6e_0_2209:notes">
            <a:extLst>
              <a:ext uri="{FF2B5EF4-FFF2-40B4-BE49-F238E27FC236}">
                <a16:creationId xmlns:a16="http://schemas.microsoft.com/office/drawing/2014/main" id="{FA048BFF-CA81-4CC5-3B54-E9B5E05104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68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8" name="Google Shape;24988;gfdf1b3117e_1_37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89" name="Google Shape;24989;gfdf1b3117e_1_37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0" name="Google Shape;10;p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2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72" name="Google Shape;372;p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2"/>
          <p:cNvSpPr txBox="1">
            <a:spLocks noGrp="1"/>
          </p:cNvSpPr>
          <p:nvPr>
            <p:ph type="ctrTitle"/>
          </p:nvPr>
        </p:nvSpPr>
        <p:spPr>
          <a:xfrm>
            <a:off x="1562700" y="1526150"/>
            <a:ext cx="6018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 rot="-3990277">
            <a:off x="1794368" y="4095249"/>
            <a:ext cx="585838" cy="623458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6258538" y="11658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7779875" y="814163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5766725" y="3739000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494125" y="94131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7906938" y="41509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2820000" y="401406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3680113" y="12115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 txBox="1">
            <a:spLocks noGrp="1"/>
          </p:cNvSpPr>
          <p:nvPr>
            <p:ph type="body" idx="1"/>
          </p:nvPr>
        </p:nvSpPr>
        <p:spPr>
          <a:xfrm>
            <a:off x="1959450" y="2942150"/>
            <a:ext cx="5225100" cy="61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79CDBE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8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06" name="Google Shape;406;p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3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3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768" name="Google Shape;768;p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3"/>
          <p:cNvSpPr txBox="1">
            <a:spLocks noGrp="1"/>
          </p:cNvSpPr>
          <p:nvPr>
            <p:ph type="title"/>
          </p:nvPr>
        </p:nvSpPr>
        <p:spPr>
          <a:xfrm>
            <a:off x="3116850" y="1880650"/>
            <a:ext cx="45414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7" name="Google Shape;787;p3"/>
          <p:cNvSpPr txBox="1">
            <a:spLocks noGrp="1"/>
          </p:cNvSpPr>
          <p:nvPr>
            <p:ph type="title" idx="2" hasCustomPrompt="1"/>
          </p:nvPr>
        </p:nvSpPr>
        <p:spPr>
          <a:xfrm>
            <a:off x="1810950" y="21508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8" name="Google Shape;788;p3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"/>
          <p:cNvSpPr/>
          <p:nvPr/>
        </p:nvSpPr>
        <p:spPr>
          <a:xfrm rot="-900008">
            <a:off x="1715274" y="4153738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"/>
          <p:cNvSpPr/>
          <p:nvPr/>
        </p:nvSpPr>
        <p:spPr>
          <a:xfrm>
            <a:off x="5588200" y="106437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"/>
          <p:cNvSpPr/>
          <p:nvPr/>
        </p:nvSpPr>
        <p:spPr>
          <a:xfrm>
            <a:off x="7974050" y="78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"/>
          <p:cNvSpPr/>
          <p:nvPr/>
        </p:nvSpPr>
        <p:spPr>
          <a:xfrm>
            <a:off x="1644575" y="36713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3"/>
          <p:cNvSpPr/>
          <p:nvPr/>
        </p:nvSpPr>
        <p:spPr>
          <a:xfrm>
            <a:off x="2845800" y="40885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7" name="Google Shape;797;p3"/>
          <p:cNvGrpSpPr/>
          <p:nvPr/>
        </p:nvGrpSpPr>
        <p:grpSpPr>
          <a:xfrm>
            <a:off x="6294838" y="4058031"/>
            <a:ext cx="1055760" cy="753780"/>
            <a:chOff x="3308425" y="649500"/>
            <a:chExt cx="947975" cy="676825"/>
          </a:xfrm>
        </p:grpSpPr>
        <p:sp>
          <p:nvSpPr>
            <p:cNvPr id="798" name="Google Shape;798;p3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"/>
          <p:cNvGrpSpPr/>
          <p:nvPr/>
        </p:nvGrpSpPr>
        <p:grpSpPr>
          <a:xfrm rot="-6299880" flipH="1">
            <a:off x="1763090" y="476245"/>
            <a:ext cx="708049" cy="444266"/>
            <a:chOff x="1445125" y="3867675"/>
            <a:chExt cx="803300" cy="502950"/>
          </a:xfrm>
        </p:grpSpPr>
        <p:sp>
          <p:nvSpPr>
            <p:cNvPr id="802" name="Google Shape;802;p3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"/>
          <p:cNvSpPr/>
          <p:nvPr/>
        </p:nvSpPr>
        <p:spPr>
          <a:xfrm>
            <a:off x="1957275" y="13724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"/>
          <p:cNvSpPr/>
          <p:nvPr/>
        </p:nvSpPr>
        <p:spPr>
          <a:xfrm>
            <a:off x="3215800" y="831275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"/>
          <p:cNvSpPr/>
          <p:nvPr/>
        </p:nvSpPr>
        <p:spPr>
          <a:xfrm>
            <a:off x="7826025" y="41160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582" name="Google Shape;1582;p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944" name="Google Shape;1944;p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6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6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6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6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6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5" name="Google Shape;2735;p9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736" name="Google Shape;2736;p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6" name="Google Shape;3096;p9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7" name="Google Shape;3097;p9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098" name="Google Shape;3098;p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6" name="Google Shape;3116;p9"/>
          <p:cNvSpPr txBox="1">
            <a:spLocks noGrp="1"/>
          </p:cNvSpPr>
          <p:nvPr>
            <p:ph type="title"/>
          </p:nvPr>
        </p:nvSpPr>
        <p:spPr>
          <a:xfrm>
            <a:off x="1747800" y="1924800"/>
            <a:ext cx="5648400" cy="1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17" name="Google Shape;3117;p9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9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9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9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9"/>
          <p:cNvSpPr/>
          <p:nvPr/>
        </p:nvSpPr>
        <p:spPr>
          <a:xfrm rot="-900008">
            <a:off x="1818499" y="4153738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2" name="Google Shape;3122;p9"/>
          <p:cNvGrpSpPr/>
          <p:nvPr/>
        </p:nvGrpSpPr>
        <p:grpSpPr>
          <a:xfrm>
            <a:off x="6340450" y="4088531"/>
            <a:ext cx="1055760" cy="753780"/>
            <a:chOff x="3308425" y="649500"/>
            <a:chExt cx="947975" cy="676825"/>
          </a:xfrm>
        </p:grpSpPr>
        <p:sp>
          <p:nvSpPr>
            <p:cNvPr id="3123" name="Google Shape;3123;p9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9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9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6" name="Google Shape;3126;p9"/>
          <p:cNvSpPr/>
          <p:nvPr/>
        </p:nvSpPr>
        <p:spPr>
          <a:xfrm>
            <a:off x="7725050" y="8453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9"/>
          <p:cNvSpPr/>
          <p:nvPr/>
        </p:nvSpPr>
        <p:spPr>
          <a:xfrm>
            <a:off x="7962600" y="397845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9"/>
          <p:cNvSpPr/>
          <p:nvPr/>
        </p:nvSpPr>
        <p:spPr>
          <a:xfrm>
            <a:off x="7578925" y="3242625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9" name="Google Shape;3129;p9"/>
          <p:cNvGrpSpPr/>
          <p:nvPr/>
        </p:nvGrpSpPr>
        <p:grpSpPr>
          <a:xfrm rot="-6299880" flipH="1">
            <a:off x="1406840" y="476245"/>
            <a:ext cx="708049" cy="444266"/>
            <a:chOff x="1445125" y="3867675"/>
            <a:chExt cx="803300" cy="502950"/>
          </a:xfrm>
        </p:grpSpPr>
        <p:sp>
          <p:nvSpPr>
            <p:cNvPr id="3130" name="Google Shape;3130;p9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9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9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3" name="Google Shape;3133;p9"/>
          <p:cNvSpPr/>
          <p:nvPr/>
        </p:nvSpPr>
        <p:spPr>
          <a:xfrm>
            <a:off x="2859550" y="831275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72" r:id="rId13"/>
    <p:sldLayoutId id="214748367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9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6" name="Google Shape;9806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807" name="Google Shape;9807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searching-algorithm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CDBE"/>
        </a:solidFill>
        <a:effectLst/>
      </p:bgPr>
    </p:bg>
    <p:spTree>
      <p:nvGrpSpPr>
        <p:cNvPr id="1" name="Shape 9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5" name="Google Shape;9815;p31"/>
          <p:cNvSpPr txBox="1">
            <a:spLocks noGrp="1"/>
          </p:cNvSpPr>
          <p:nvPr>
            <p:ph type="ctrTitle"/>
          </p:nvPr>
        </p:nvSpPr>
        <p:spPr>
          <a:xfrm>
            <a:off x="1562700" y="1526150"/>
            <a:ext cx="6018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LeetCode</a:t>
            </a:r>
            <a:r>
              <a:rPr lang="es" b="1" dirty="0"/>
              <a:t>訓練營</a:t>
            </a:r>
            <a:br>
              <a:rPr lang="es" b="1" dirty="0"/>
            </a:br>
            <a:r>
              <a:rPr lang="es" b="1" dirty="0"/>
              <a:t>第一堂</a:t>
            </a:r>
            <a:endParaRPr b="1" dirty="0"/>
          </a:p>
        </p:txBody>
      </p:sp>
      <p:grpSp>
        <p:nvGrpSpPr>
          <p:cNvPr id="9816" name="Google Shape;9816;p31"/>
          <p:cNvGrpSpPr/>
          <p:nvPr/>
        </p:nvGrpSpPr>
        <p:grpSpPr>
          <a:xfrm rot="-8670542">
            <a:off x="7057461" y="3011986"/>
            <a:ext cx="398109" cy="2141153"/>
            <a:chOff x="5686500" y="2272225"/>
            <a:chExt cx="481425" cy="2589250"/>
          </a:xfrm>
        </p:grpSpPr>
        <p:sp>
          <p:nvSpPr>
            <p:cNvPr id="9817" name="Google Shape;9817;p31"/>
            <p:cNvSpPr/>
            <p:nvPr/>
          </p:nvSpPr>
          <p:spPr>
            <a:xfrm>
              <a:off x="5686500" y="3674725"/>
              <a:ext cx="260950" cy="1082650"/>
            </a:xfrm>
            <a:custGeom>
              <a:avLst/>
              <a:gdLst/>
              <a:ahLst/>
              <a:cxnLst/>
              <a:rect l="l" t="t" r="r" b="b"/>
              <a:pathLst>
                <a:path w="10438" h="43306" extrusionOk="0">
                  <a:moveTo>
                    <a:pt x="7833" y="1"/>
                  </a:moveTo>
                  <a:cubicBezTo>
                    <a:pt x="7371" y="1"/>
                    <a:pt x="6972" y="354"/>
                    <a:pt x="6919" y="826"/>
                  </a:cubicBezTo>
                  <a:lnTo>
                    <a:pt x="6917" y="856"/>
                  </a:lnTo>
                  <a:cubicBezTo>
                    <a:pt x="6721" y="2624"/>
                    <a:pt x="6364" y="4312"/>
                    <a:pt x="5698" y="5866"/>
                  </a:cubicBezTo>
                  <a:cubicBezTo>
                    <a:pt x="5050" y="7434"/>
                    <a:pt x="4084" y="8863"/>
                    <a:pt x="3088" y="10468"/>
                  </a:cubicBezTo>
                  <a:cubicBezTo>
                    <a:pt x="2589" y="11280"/>
                    <a:pt x="2092" y="12124"/>
                    <a:pt x="1654" y="13039"/>
                  </a:cubicBezTo>
                  <a:cubicBezTo>
                    <a:pt x="1226" y="13954"/>
                    <a:pt x="864" y="14928"/>
                    <a:pt x="605" y="15926"/>
                  </a:cubicBezTo>
                  <a:cubicBezTo>
                    <a:pt x="331" y="16927"/>
                    <a:pt x="189" y="17942"/>
                    <a:pt x="83" y="18960"/>
                  </a:cubicBezTo>
                  <a:cubicBezTo>
                    <a:pt x="49" y="19968"/>
                    <a:pt x="0" y="20983"/>
                    <a:pt x="91" y="21967"/>
                  </a:cubicBezTo>
                  <a:cubicBezTo>
                    <a:pt x="306" y="25901"/>
                    <a:pt x="1297" y="29668"/>
                    <a:pt x="2718" y="33243"/>
                  </a:cubicBezTo>
                  <a:cubicBezTo>
                    <a:pt x="3455" y="35019"/>
                    <a:pt x="4316" y="36736"/>
                    <a:pt x="5302" y="38373"/>
                  </a:cubicBezTo>
                  <a:cubicBezTo>
                    <a:pt x="6303" y="40015"/>
                    <a:pt x="7369" y="41561"/>
                    <a:pt x="8712" y="43012"/>
                  </a:cubicBezTo>
                  <a:lnTo>
                    <a:pt x="8710" y="43012"/>
                  </a:lnTo>
                  <a:cubicBezTo>
                    <a:pt x="8886" y="43202"/>
                    <a:pt x="9133" y="43306"/>
                    <a:pt x="9386" y="43306"/>
                  </a:cubicBezTo>
                  <a:cubicBezTo>
                    <a:pt x="9540" y="43306"/>
                    <a:pt x="9697" y="43267"/>
                    <a:pt x="9840" y="43185"/>
                  </a:cubicBezTo>
                  <a:cubicBezTo>
                    <a:pt x="10281" y="42933"/>
                    <a:pt x="10437" y="42368"/>
                    <a:pt x="10185" y="41923"/>
                  </a:cubicBezTo>
                  <a:lnTo>
                    <a:pt x="10158" y="41872"/>
                  </a:lnTo>
                  <a:cubicBezTo>
                    <a:pt x="8416" y="38782"/>
                    <a:pt x="6936" y="35440"/>
                    <a:pt x="5813" y="32078"/>
                  </a:cubicBezTo>
                  <a:cubicBezTo>
                    <a:pt x="4693" y="28709"/>
                    <a:pt x="3905" y="25206"/>
                    <a:pt x="3643" y="21742"/>
                  </a:cubicBezTo>
                  <a:cubicBezTo>
                    <a:pt x="3499" y="20024"/>
                    <a:pt x="3580" y="18346"/>
                    <a:pt x="3929" y="16751"/>
                  </a:cubicBezTo>
                  <a:cubicBezTo>
                    <a:pt x="4282" y="15151"/>
                    <a:pt x="4942" y="13636"/>
                    <a:pt x="5789" y="12041"/>
                  </a:cubicBezTo>
                  <a:cubicBezTo>
                    <a:pt x="6645" y="10453"/>
                    <a:pt x="7602" y="8689"/>
                    <a:pt x="8169" y="6752"/>
                  </a:cubicBezTo>
                  <a:cubicBezTo>
                    <a:pt x="8749" y="4816"/>
                    <a:pt x="8903" y="2791"/>
                    <a:pt x="8752" y="856"/>
                  </a:cubicBezTo>
                  <a:cubicBezTo>
                    <a:pt x="8720" y="420"/>
                    <a:pt x="8382" y="58"/>
                    <a:pt x="7934" y="7"/>
                  </a:cubicBezTo>
                  <a:cubicBezTo>
                    <a:pt x="7900" y="3"/>
                    <a:pt x="7866" y="1"/>
                    <a:pt x="7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1"/>
            <p:cNvSpPr/>
            <p:nvPr/>
          </p:nvSpPr>
          <p:spPr>
            <a:xfrm>
              <a:off x="5880875" y="2440175"/>
              <a:ext cx="287050" cy="2421300"/>
            </a:xfrm>
            <a:custGeom>
              <a:avLst/>
              <a:gdLst/>
              <a:ahLst/>
              <a:cxnLst/>
              <a:rect l="l" t="t" r="r" b="b"/>
              <a:pathLst>
                <a:path w="11482" h="96852" extrusionOk="0">
                  <a:moveTo>
                    <a:pt x="1659" y="1"/>
                  </a:moveTo>
                  <a:cubicBezTo>
                    <a:pt x="668" y="15235"/>
                    <a:pt x="123" y="30274"/>
                    <a:pt x="66" y="45102"/>
                  </a:cubicBezTo>
                  <a:cubicBezTo>
                    <a:pt x="0" y="61213"/>
                    <a:pt x="514" y="77076"/>
                    <a:pt x="1659" y="92663"/>
                  </a:cubicBezTo>
                  <a:cubicBezTo>
                    <a:pt x="1659" y="93820"/>
                    <a:pt x="2124" y="94870"/>
                    <a:pt x="2877" y="95626"/>
                  </a:cubicBezTo>
                  <a:cubicBezTo>
                    <a:pt x="3631" y="96384"/>
                    <a:pt x="4673" y="96851"/>
                    <a:pt x="5823" y="96851"/>
                  </a:cubicBezTo>
                  <a:cubicBezTo>
                    <a:pt x="8128" y="96851"/>
                    <a:pt x="9990" y="94972"/>
                    <a:pt x="9990" y="92663"/>
                  </a:cubicBezTo>
                  <a:cubicBezTo>
                    <a:pt x="10968" y="77015"/>
                    <a:pt x="11470" y="61472"/>
                    <a:pt x="11477" y="46007"/>
                  </a:cubicBezTo>
                  <a:cubicBezTo>
                    <a:pt x="11482" y="30575"/>
                    <a:pt x="10993" y="15242"/>
                    <a:pt x="9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1"/>
            <p:cNvSpPr/>
            <p:nvPr/>
          </p:nvSpPr>
          <p:spPr>
            <a:xfrm>
              <a:off x="5922350" y="2272225"/>
              <a:ext cx="208275" cy="167975"/>
            </a:xfrm>
            <a:custGeom>
              <a:avLst/>
              <a:gdLst/>
              <a:ahLst/>
              <a:cxnLst/>
              <a:rect l="l" t="t" r="r" b="b"/>
              <a:pathLst>
                <a:path w="8331" h="6719" extrusionOk="0">
                  <a:moveTo>
                    <a:pt x="4165" y="0"/>
                  </a:moveTo>
                  <a:cubicBezTo>
                    <a:pt x="3993" y="0"/>
                    <a:pt x="3820" y="86"/>
                    <a:pt x="3721" y="257"/>
                  </a:cubicBezTo>
                  <a:lnTo>
                    <a:pt x="0" y="6719"/>
                  </a:lnTo>
                  <a:lnTo>
                    <a:pt x="8331" y="6719"/>
                  </a:lnTo>
                  <a:lnTo>
                    <a:pt x="4607" y="257"/>
                  </a:lnTo>
                  <a:cubicBezTo>
                    <a:pt x="4509" y="86"/>
                    <a:pt x="4337" y="0"/>
                    <a:pt x="4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1"/>
            <p:cNvSpPr/>
            <p:nvPr/>
          </p:nvSpPr>
          <p:spPr>
            <a:xfrm>
              <a:off x="5880875" y="3567725"/>
              <a:ext cx="286925" cy="1293750"/>
            </a:xfrm>
            <a:custGeom>
              <a:avLst/>
              <a:gdLst/>
              <a:ahLst/>
              <a:cxnLst/>
              <a:rect l="l" t="t" r="r" b="b"/>
              <a:pathLst>
                <a:path w="11477" h="51750" extrusionOk="0">
                  <a:moveTo>
                    <a:pt x="66" y="0"/>
                  </a:moveTo>
                  <a:lnTo>
                    <a:pt x="66" y="0"/>
                  </a:lnTo>
                  <a:cubicBezTo>
                    <a:pt x="0" y="16111"/>
                    <a:pt x="514" y="31974"/>
                    <a:pt x="1659" y="47561"/>
                  </a:cubicBezTo>
                  <a:cubicBezTo>
                    <a:pt x="1659" y="48718"/>
                    <a:pt x="2124" y="49768"/>
                    <a:pt x="2877" y="50524"/>
                  </a:cubicBezTo>
                  <a:cubicBezTo>
                    <a:pt x="3631" y="51282"/>
                    <a:pt x="4673" y="51749"/>
                    <a:pt x="5823" y="51749"/>
                  </a:cubicBezTo>
                  <a:cubicBezTo>
                    <a:pt x="8128" y="51749"/>
                    <a:pt x="9990" y="49870"/>
                    <a:pt x="9990" y="47561"/>
                  </a:cubicBezTo>
                  <a:cubicBezTo>
                    <a:pt x="10968" y="31913"/>
                    <a:pt x="11470" y="16370"/>
                    <a:pt x="11477" y="90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1"/>
            <p:cNvSpPr/>
            <p:nvPr/>
          </p:nvSpPr>
          <p:spPr>
            <a:xfrm>
              <a:off x="5954500" y="3306675"/>
              <a:ext cx="150975" cy="825125"/>
            </a:xfrm>
            <a:custGeom>
              <a:avLst/>
              <a:gdLst/>
              <a:ahLst/>
              <a:cxnLst/>
              <a:rect l="l" t="t" r="r" b="b"/>
              <a:pathLst>
                <a:path w="6039" h="33005" extrusionOk="0">
                  <a:moveTo>
                    <a:pt x="3020" y="0"/>
                  </a:moveTo>
                  <a:cubicBezTo>
                    <a:pt x="2220" y="0"/>
                    <a:pt x="1452" y="1740"/>
                    <a:pt x="887" y="4835"/>
                  </a:cubicBezTo>
                  <a:cubicBezTo>
                    <a:pt x="319" y="7930"/>
                    <a:pt x="1" y="12125"/>
                    <a:pt x="1" y="16502"/>
                  </a:cubicBezTo>
                  <a:cubicBezTo>
                    <a:pt x="1" y="20879"/>
                    <a:pt x="319" y="25077"/>
                    <a:pt x="887" y="28172"/>
                  </a:cubicBezTo>
                  <a:cubicBezTo>
                    <a:pt x="1452" y="31267"/>
                    <a:pt x="2220" y="33004"/>
                    <a:pt x="3020" y="33004"/>
                  </a:cubicBezTo>
                  <a:cubicBezTo>
                    <a:pt x="3820" y="33004"/>
                    <a:pt x="4588" y="31267"/>
                    <a:pt x="5153" y="28172"/>
                  </a:cubicBezTo>
                  <a:cubicBezTo>
                    <a:pt x="5721" y="25077"/>
                    <a:pt x="6039" y="20879"/>
                    <a:pt x="6039" y="16502"/>
                  </a:cubicBezTo>
                  <a:cubicBezTo>
                    <a:pt x="6039" y="12125"/>
                    <a:pt x="5721" y="7930"/>
                    <a:pt x="5153" y="4835"/>
                  </a:cubicBezTo>
                  <a:cubicBezTo>
                    <a:pt x="4588" y="1740"/>
                    <a:pt x="3820" y="0"/>
                    <a:pt x="3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2" name="Google Shape;9822;p31"/>
          <p:cNvSpPr/>
          <p:nvPr/>
        </p:nvSpPr>
        <p:spPr>
          <a:xfrm rot="-4499992">
            <a:off x="6964849" y="103111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3" name="Google Shape;9823;p31"/>
          <p:cNvGrpSpPr/>
          <p:nvPr/>
        </p:nvGrpSpPr>
        <p:grpSpPr>
          <a:xfrm flipH="1">
            <a:off x="1753230" y="283224"/>
            <a:ext cx="1356637" cy="1528669"/>
            <a:chOff x="6638425" y="262025"/>
            <a:chExt cx="1356637" cy="1528669"/>
          </a:xfrm>
        </p:grpSpPr>
        <p:sp>
          <p:nvSpPr>
            <p:cNvPr id="9824" name="Google Shape;9824;p31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1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1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1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8" name="Google Shape;9828;p31"/>
          <p:cNvSpPr/>
          <p:nvPr/>
        </p:nvSpPr>
        <p:spPr>
          <a:xfrm>
            <a:off x="1508413" y="349588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9" name="Google Shape;9829;p31"/>
          <p:cNvSpPr txBox="1">
            <a:spLocks noGrp="1"/>
          </p:cNvSpPr>
          <p:nvPr>
            <p:ph type="body" idx="1"/>
          </p:nvPr>
        </p:nvSpPr>
        <p:spPr>
          <a:xfrm>
            <a:off x="1959450" y="3074108"/>
            <a:ext cx="5225100" cy="478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sz="1800" dirty="0"/>
              <a:t>LinkedList + Queue + Stack + Binary Search</a:t>
            </a:r>
            <a:endParaRPr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727141-C102-8649-13D5-973638CA1119}"/>
              </a:ext>
            </a:extLst>
          </p:cNvPr>
          <p:cNvGrpSpPr/>
          <p:nvPr/>
        </p:nvGrpSpPr>
        <p:grpSpPr>
          <a:xfrm>
            <a:off x="6327920" y="100696"/>
            <a:ext cx="2864532" cy="414971"/>
            <a:chOff x="9247011" y="99911"/>
            <a:chExt cx="2936075" cy="492864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86A0F6E3-6D32-4561-EF2C-E6A8C04C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7011" y="99911"/>
              <a:ext cx="418850" cy="431400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0DB870B-F9C1-DC62-6862-31B0DC5E1717}"/>
                </a:ext>
              </a:extLst>
            </p:cNvPr>
            <p:cNvSpPr txBox="1">
              <a:spLocks/>
            </p:cNvSpPr>
            <p:nvPr/>
          </p:nvSpPr>
          <p:spPr>
            <a:xfrm>
              <a:off x="9718445" y="103246"/>
              <a:ext cx="2464641" cy="489529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2800" b="0" dirty="0">
                  <a:solidFill>
                    <a:schemeClr val="tx1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香港編程學會</a:t>
              </a:r>
              <a:endParaRPr lang="en-US" sz="2800" b="0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C9962-D7A8-D3E1-7260-DDF8F6739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55" y="1203348"/>
            <a:ext cx="6923881" cy="27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F229D-7075-29C4-21E9-BAAB578F9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62122"/>
            <a:ext cx="6438900" cy="27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7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6" name="Google Shape;9846;p33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Code</a:t>
            </a:r>
            <a:endParaRPr dirty="0"/>
          </a:p>
        </p:txBody>
      </p:sp>
      <p:sp>
        <p:nvSpPr>
          <p:cNvPr id="9865" name="Google Shape;9865;p33"/>
          <p:cNvSpPr/>
          <p:nvPr/>
        </p:nvSpPr>
        <p:spPr>
          <a:xfrm rot="-4499992">
            <a:off x="6847733" y="393814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6" name="Google Shape;9866;p33"/>
          <p:cNvSpPr/>
          <p:nvPr/>
        </p:nvSpPr>
        <p:spPr>
          <a:xfrm>
            <a:off x="6587700" y="970775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7" name="Google Shape;9867;p33"/>
          <p:cNvSpPr/>
          <p:nvPr/>
        </p:nvSpPr>
        <p:spPr>
          <a:xfrm>
            <a:off x="7805125" y="80735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FB476-D369-DA07-AB4C-2F533028CA00}"/>
              </a:ext>
            </a:extLst>
          </p:cNvPr>
          <p:cNvSpPr txBox="1"/>
          <p:nvPr/>
        </p:nvSpPr>
        <p:spPr>
          <a:xfrm>
            <a:off x="1453752" y="1400056"/>
            <a:ext cx="654724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>
                <a:solidFill>
                  <a:srgbClr val="B00040"/>
                </a:solidFill>
                <a:effectLst/>
              </a:rPr>
              <a:t>int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  <a:r>
              <a:rPr lang="en-HK" dirty="0" err="1">
                <a:solidFill>
                  <a:srgbClr val="0000FF"/>
                </a:solidFill>
                <a:effectLst/>
              </a:rPr>
              <a:t>binarySearch</a:t>
            </a:r>
            <a:r>
              <a:rPr lang="en-HK" dirty="0">
                <a:solidFill>
                  <a:srgbClr val="BBBBBB"/>
                </a:solidFill>
                <a:effectLst/>
              </a:rPr>
              <a:t>(</a:t>
            </a:r>
            <a:r>
              <a:rPr lang="en-HK" dirty="0">
                <a:solidFill>
                  <a:srgbClr val="B00040"/>
                </a:solidFill>
                <a:effectLst/>
              </a:rPr>
              <a:t>int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  <a:r>
              <a:rPr lang="en-HK" dirty="0" err="1">
                <a:solidFill>
                  <a:srgbClr val="BBBBBB"/>
                </a:solidFill>
                <a:effectLst/>
              </a:rPr>
              <a:t>arr</a:t>
            </a:r>
            <a:r>
              <a:rPr lang="en-HK" dirty="0">
                <a:solidFill>
                  <a:srgbClr val="666666"/>
                </a:solidFill>
                <a:effectLst/>
              </a:rPr>
              <a:t>[]</a:t>
            </a:r>
            <a:r>
              <a:rPr lang="en-HK" dirty="0">
                <a:solidFill>
                  <a:srgbClr val="BBBBBB"/>
                </a:solidFill>
                <a:effectLst/>
              </a:rPr>
              <a:t>, </a:t>
            </a:r>
            <a:r>
              <a:rPr lang="en-HK" dirty="0">
                <a:solidFill>
                  <a:srgbClr val="B00040"/>
                </a:solidFill>
                <a:effectLst/>
              </a:rPr>
              <a:t>int</a:t>
            </a:r>
            <a:r>
              <a:rPr lang="en-HK" dirty="0">
                <a:solidFill>
                  <a:srgbClr val="BBBBBB"/>
                </a:solidFill>
                <a:effectLst/>
              </a:rPr>
              <a:t> x) { </a:t>
            </a:r>
          </a:p>
          <a:p>
            <a:r>
              <a:rPr lang="en-HK" dirty="0">
                <a:solidFill>
                  <a:srgbClr val="BBBBBB"/>
                </a:solidFill>
              </a:rPr>
              <a:t>     </a:t>
            </a:r>
            <a:r>
              <a:rPr lang="en-HK" dirty="0">
                <a:solidFill>
                  <a:srgbClr val="B00040"/>
                </a:solidFill>
                <a:effectLst/>
              </a:rPr>
              <a:t>int</a:t>
            </a:r>
            <a:r>
              <a:rPr lang="en-HK" dirty="0">
                <a:solidFill>
                  <a:srgbClr val="BBBBBB"/>
                </a:solidFill>
                <a:effectLst/>
              </a:rPr>
              <a:t> low </a:t>
            </a:r>
            <a:r>
              <a:rPr lang="en-HK" dirty="0">
                <a:solidFill>
                  <a:srgbClr val="666666"/>
                </a:solidFill>
                <a:effectLst/>
              </a:rPr>
              <a:t>=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  <a:r>
              <a:rPr lang="en-HK" dirty="0">
                <a:solidFill>
                  <a:srgbClr val="666666"/>
                </a:solidFill>
                <a:effectLst/>
              </a:rPr>
              <a:t>0</a:t>
            </a:r>
            <a:r>
              <a:rPr lang="en-HK" dirty="0">
                <a:solidFill>
                  <a:srgbClr val="BBBBBB"/>
                </a:solidFill>
                <a:effectLst/>
              </a:rPr>
              <a:t>, high </a:t>
            </a:r>
            <a:r>
              <a:rPr lang="en-HK" dirty="0">
                <a:solidFill>
                  <a:srgbClr val="666666"/>
                </a:solidFill>
                <a:effectLst/>
              </a:rPr>
              <a:t>=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  <a:r>
              <a:rPr lang="en-HK" dirty="0" err="1">
                <a:solidFill>
                  <a:srgbClr val="BBBBBB"/>
                </a:solidFill>
                <a:effectLst/>
              </a:rPr>
              <a:t>arr.</a:t>
            </a:r>
            <a:r>
              <a:rPr lang="en-HK" dirty="0" err="1">
                <a:solidFill>
                  <a:srgbClr val="687822"/>
                </a:solidFill>
                <a:effectLst/>
              </a:rPr>
              <a:t>length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  <a:r>
              <a:rPr lang="en-HK" dirty="0">
                <a:solidFill>
                  <a:srgbClr val="666666"/>
                </a:solidFill>
                <a:effectLst/>
              </a:rPr>
              <a:t>-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  <a:r>
              <a:rPr lang="en-HK" dirty="0">
                <a:solidFill>
                  <a:srgbClr val="666666"/>
                </a:solidFill>
                <a:effectLst/>
              </a:rPr>
              <a:t>1</a:t>
            </a:r>
            <a:r>
              <a:rPr lang="en-HK" dirty="0">
                <a:solidFill>
                  <a:srgbClr val="BBBBBB"/>
                </a:solidFill>
                <a:effectLst/>
              </a:rPr>
              <a:t>; </a:t>
            </a:r>
          </a:p>
          <a:p>
            <a:r>
              <a:rPr lang="en-HK" b="1" dirty="0">
                <a:solidFill>
                  <a:srgbClr val="BBBBBB"/>
                </a:solidFill>
              </a:rPr>
              <a:t>     </a:t>
            </a:r>
            <a:r>
              <a:rPr lang="en-HK" b="1" dirty="0">
                <a:solidFill>
                  <a:srgbClr val="008000"/>
                </a:solidFill>
                <a:effectLst/>
              </a:rPr>
              <a:t>while</a:t>
            </a:r>
            <a:r>
              <a:rPr lang="en-HK" dirty="0">
                <a:solidFill>
                  <a:srgbClr val="BBBBBB"/>
                </a:solidFill>
                <a:effectLst/>
              </a:rPr>
              <a:t> (low </a:t>
            </a:r>
            <a:r>
              <a:rPr lang="en-HK" dirty="0">
                <a:solidFill>
                  <a:srgbClr val="666666"/>
                </a:solidFill>
                <a:effectLst/>
              </a:rPr>
              <a:t>&lt;=</a:t>
            </a:r>
            <a:r>
              <a:rPr lang="en-HK" dirty="0">
                <a:solidFill>
                  <a:srgbClr val="BBBBBB"/>
                </a:solidFill>
                <a:effectLst/>
              </a:rPr>
              <a:t> high) { </a:t>
            </a:r>
          </a:p>
          <a:p>
            <a:r>
              <a:rPr lang="en-HK" dirty="0">
                <a:solidFill>
                  <a:srgbClr val="BBBBBB"/>
                </a:solidFill>
              </a:rPr>
              <a:t>            </a:t>
            </a:r>
            <a:r>
              <a:rPr lang="en-HK" dirty="0">
                <a:solidFill>
                  <a:srgbClr val="B00040"/>
                </a:solidFill>
                <a:effectLst/>
              </a:rPr>
              <a:t>int</a:t>
            </a:r>
            <a:r>
              <a:rPr lang="en-HK" dirty="0">
                <a:solidFill>
                  <a:srgbClr val="BBBBBB"/>
                </a:solidFill>
                <a:effectLst/>
              </a:rPr>
              <a:t> mid </a:t>
            </a:r>
            <a:r>
              <a:rPr lang="en-HK" dirty="0">
                <a:solidFill>
                  <a:srgbClr val="666666"/>
                </a:solidFill>
                <a:effectLst/>
              </a:rPr>
              <a:t>=</a:t>
            </a:r>
            <a:r>
              <a:rPr lang="en-HK" dirty="0">
                <a:solidFill>
                  <a:srgbClr val="BBBBBB"/>
                </a:solidFill>
                <a:effectLst/>
              </a:rPr>
              <a:t> low </a:t>
            </a:r>
            <a:r>
              <a:rPr lang="en-HK" dirty="0">
                <a:solidFill>
                  <a:srgbClr val="666666"/>
                </a:solidFill>
                <a:effectLst/>
              </a:rPr>
              <a:t>+</a:t>
            </a:r>
            <a:r>
              <a:rPr lang="en-HK" dirty="0">
                <a:solidFill>
                  <a:srgbClr val="BBBBBB"/>
                </a:solidFill>
                <a:effectLst/>
              </a:rPr>
              <a:t> (high </a:t>
            </a:r>
            <a:r>
              <a:rPr lang="en-HK" dirty="0">
                <a:solidFill>
                  <a:srgbClr val="666666"/>
                </a:solidFill>
                <a:effectLst/>
              </a:rPr>
              <a:t>-</a:t>
            </a:r>
            <a:r>
              <a:rPr lang="en-HK" dirty="0">
                <a:solidFill>
                  <a:srgbClr val="BBBBBB"/>
                </a:solidFill>
                <a:effectLst/>
              </a:rPr>
              <a:t> low) </a:t>
            </a:r>
            <a:r>
              <a:rPr lang="en-HK" dirty="0">
                <a:solidFill>
                  <a:srgbClr val="666666"/>
                </a:solidFill>
                <a:effectLst/>
              </a:rPr>
              <a:t>/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  <a:r>
              <a:rPr lang="en-HK" dirty="0">
                <a:solidFill>
                  <a:srgbClr val="666666"/>
                </a:solidFill>
                <a:effectLst/>
              </a:rPr>
              <a:t>2</a:t>
            </a:r>
            <a:r>
              <a:rPr lang="en-HK" dirty="0">
                <a:solidFill>
                  <a:srgbClr val="BBBBBB"/>
                </a:solidFill>
                <a:effectLst/>
              </a:rPr>
              <a:t>; </a:t>
            </a:r>
            <a:r>
              <a:rPr lang="en-HK" i="1" dirty="0">
                <a:solidFill>
                  <a:srgbClr val="3D7B7B"/>
                </a:solidFill>
                <a:effectLst/>
              </a:rPr>
              <a:t>// Check if x is present at mid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</a:p>
          <a:p>
            <a:r>
              <a:rPr lang="en-HK" b="1" dirty="0">
                <a:solidFill>
                  <a:srgbClr val="BBBBBB"/>
                </a:solidFill>
              </a:rPr>
              <a:t>            </a:t>
            </a:r>
            <a:r>
              <a:rPr lang="en-HK" b="1" dirty="0">
                <a:solidFill>
                  <a:srgbClr val="008000"/>
                </a:solidFill>
                <a:effectLst/>
              </a:rPr>
              <a:t>if</a:t>
            </a:r>
            <a:r>
              <a:rPr lang="en-HK" dirty="0">
                <a:solidFill>
                  <a:srgbClr val="BBBBBB"/>
                </a:solidFill>
                <a:effectLst/>
              </a:rPr>
              <a:t> (</a:t>
            </a:r>
            <a:r>
              <a:rPr lang="en-HK" dirty="0" err="1">
                <a:solidFill>
                  <a:srgbClr val="BBBBBB"/>
                </a:solidFill>
                <a:effectLst/>
              </a:rPr>
              <a:t>arr</a:t>
            </a:r>
            <a:r>
              <a:rPr lang="en-HK" dirty="0">
                <a:solidFill>
                  <a:srgbClr val="666666"/>
                </a:solidFill>
                <a:effectLst/>
              </a:rPr>
              <a:t>[</a:t>
            </a:r>
            <a:r>
              <a:rPr lang="en-HK" dirty="0">
                <a:solidFill>
                  <a:srgbClr val="BBBBBB"/>
                </a:solidFill>
                <a:effectLst/>
              </a:rPr>
              <a:t>mid</a:t>
            </a:r>
            <a:r>
              <a:rPr lang="en-HK" dirty="0">
                <a:solidFill>
                  <a:srgbClr val="666666"/>
                </a:solidFill>
                <a:effectLst/>
              </a:rPr>
              <a:t>]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  <a:r>
              <a:rPr lang="en-HK" dirty="0">
                <a:solidFill>
                  <a:srgbClr val="666666"/>
                </a:solidFill>
                <a:effectLst/>
              </a:rPr>
              <a:t>==</a:t>
            </a:r>
            <a:r>
              <a:rPr lang="en-HK" dirty="0">
                <a:solidFill>
                  <a:srgbClr val="BBBBBB"/>
                </a:solidFill>
                <a:effectLst/>
              </a:rPr>
              <a:t> x) </a:t>
            </a:r>
            <a:r>
              <a:rPr lang="en-HK" b="1" dirty="0">
                <a:solidFill>
                  <a:srgbClr val="008000"/>
                </a:solidFill>
                <a:effectLst/>
              </a:rPr>
              <a:t>return</a:t>
            </a:r>
            <a:r>
              <a:rPr lang="en-HK" dirty="0">
                <a:solidFill>
                  <a:srgbClr val="BBBBBB"/>
                </a:solidFill>
                <a:effectLst/>
              </a:rPr>
              <a:t> mid; </a:t>
            </a:r>
            <a:r>
              <a:rPr lang="en-HK" dirty="0">
                <a:solidFill>
                  <a:srgbClr val="BBBBBB"/>
                </a:solidFill>
              </a:rPr>
              <a:t>   </a:t>
            </a:r>
            <a:r>
              <a:rPr lang="en-HK" i="1" dirty="0">
                <a:solidFill>
                  <a:srgbClr val="3D7B7B"/>
                </a:solidFill>
                <a:effectLst/>
              </a:rPr>
              <a:t>// If x greater, ignore left half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</a:p>
          <a:p>
            <a:r>
              <a:rPr lang="en-HK" b="1" dirty="0">
                <a:solidFill>
                  <a:srgbClr val="BBBBBB"/>
                </a:solidFill>
              </a:rPr>
              <a:t>            </a:t>
            </a:r>
            <a:r>
              <a:rPr lang="en-HK" b="1" dirty="0">
                <a:solidFill>
                  <a:srgbClr val="008000"/>
                </a:solidFill>
                <a:effectLst/>
              </a:rPr>
              <a:t>if</a:t>
            </a:r>
            <a:r>
              <a:rPr lang="en-HK" dirty="0">
                <a:solidFill>
                  <a:srgbClr val="BBBBBB"/>
                </a:solidFill>
                <a:effectLst/>
              </a:rPr>
              <a:t> (</a:t>
            </a:r>
            <a:r>
              <a:rPr lang="en-HK" dirty="0" err="1">
                <a:solidFill>
                  <a:srgbClr val="BBBBBB"/>
                </a:solidFill>
                <a:effectLst/>
              </a:rPr>
              <a:t>arr</a:t>
            </a:r>
            <a:r>
              <a:rPr lang="en-HK" dirty="0">
                <a:solidFill>
                  <a:srgbClr val="666666"/>
                </a:solidFill>
                <a:effectLst/>
              </a:rPr>
              <a:t>[</a:t>
            </a:r>
            <a:r>
              <a:rPr lang="en-HK" dirty="0">
                <a:solidFill>
                  <a:srgbClr val="BBBBBB"/>
                </a:solidFill>
                <a:effectLst/>
              </a:rPr>
              <a:t>mid</a:t>
            </a:r>
            <a:r>
              <a:rPr lang="en-HK" dirty="0">
                <a:solidFill>
                  <a:srgbClr val="666666"/>
                </a:solidFill>
                <a:effectLst/>
              </a:rPr>
              <a:t>]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  <a:r>
              <a:rPr lang="en-HK" dirty="0">
                <a:solidFill>
                  <a:srgbClr val="666666"/>
                </a:solidFill>
                <a:effectLst/>
              </a:rPr>
              <a:t>&lt;</a:t>
            </a:r>
            <a:r>
              <a:rPr lang="en-HK" dirty="0">
                <a:solidFill>
                  <a:srgbClr val="BBBBBB"/>
                </a:solidFill>
                <a:effectLst/>
              </a:rPr>
              <a:t> x) </a:t>
            </a:r>
          </a:p>
          <a:p>
            <a:r>
              <a:rPr lang="en-HK" dirty="0">
                <a:solidFill>
                  <a:srgbClr val="BBBBBB"/>
                </a:solidFill>
              </a:rPr>
              <a:t>                  </a:t>
            </a:r>
            <a:r>
              <a:rPr lang="en-HK" dirty="0">
                <a:solidFill>
                  <a:srgbClr val="BBBBBB"/>
                </a:solidFill>
                <a:effectLst/>
              </a:rPr>
              <a:t>low </a:t>
            </a:r>
            <a:r>
              <a:rPr lang="en-HK" dirty="0">
                <a:solidFill>
                  <a:srgbClr val="666666"/>
                </a:solidFill>
                <a:effectLst/>
              </a:rPr>
              <a:t>=</a:t>
            </a:r>
            <a:r>
              <a:rPr lang="en-HK" dirty="0">
                <a:solidFill>
                  <a:srgbClr val="BBBBBB"/>
                </a:solidFill>
                <a:effectLst/>
              </a:rPr>
              <a:t> mid </a:t>
            </a:r>
            <a:r>
              <a:rPr lang="en-HK" dirty="0">
                <a:solidFill>
                  <a:srgbClr val="666666"/>
                </a:solidFill>
                <a:effectLst/>
              </a:rPr>
              <a:t>+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  <a:r>
              <a:rPr lang="en-HK" dirty="0">
                <a:solidFill>
                  <a:srgbClr val="666666"/>
                </a:solidFill>
                <a:effectLst/>
              </a:rPr>
              <a:t>1</a:t>
            </a:r>
            <a:r>
              <a:rPr lang="en-HK" dirty="0">
                <a:solidFill>
                  <a:srgbClr val="BBBBBB"/>
                </a:solidFill>
                <a:effectLst/>
              </a:rPr>
              <a:t>; </a:t>
            </a:r>
            <a:r>
              <a:rPr lang="en-HK" i="1" dirty="0">
                <a:solidFill>
                  <a:srgbClr val="3D7B7B"/>
                </a:solidFill>
                <a:effectLst/>
              </a:rPr>
              <a:t>// If x is smaller, ignore right half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</a:p>
          <a:p>
            <a:r>
              <a:rPr lang="en-HK" b="1" dirty="0">
                <a:solidFill>
                  <a:srgbClr val="BBBBBB"/>
                </a:solidFill>
              </a:rPr>
              <a:t>            </a:t>
            </a:r>
            <a:r>
              <a:rPr lang="en-HK" b="1" dirty="0">
                <a:solidFill>
                  <a:srgbClr val="008000"/>
                </a:solidFill>
                <a:effectLst/>
              </a:rPr>
              <a:t>else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</a:p>
          <a:p>
            <a:r>
              <a:rPr lang="en-HK" dirty="0">
                <a:solidFill>
                  <a:srgbClr val="BBBBBB"/>
                </a:solidFill>
              </a:rPr>
              <a:t>                  </a:t>
            </a:r>
            <a:r>
              <a:rPr lang="en-HK" dirty="0">
                <a:solidFill>
                  <a:srgbClr val="BBBBBB"/>
                </a:solidFill>
                <a:effectLst/>
              </a:rPr>
              <a:t>high </a:t>
            </a:r>
            <a:r>
              <a:rPr lang="en-HK" dirty="0">
                <a:solidFill>
                  <a:srgbClr val="666666"/>
                </a:solidFill>
                <a:effectLst/>
              </a:rPr>
              <a:t>=</a:t>
            </a:r>
            <a:r>
              <a:rPr lang="en-HK" dirty="0">
                <a:solidFill>
                  <a:srgbClr val="BBBBBB"/>
                </a:solidFill>
                <a:effectLst/>
              </a:rPr>
              <a:t> mid </a:t>
            </a:r>
            <a:r>
              <a:rPr lang="en-HK" dirty="0">
                <a:solidFill>
                  <a:srgbClr val="666666"/>
                </a:solidFill>
                <a:effectLst/>
              </a:rPr>
              <a:t>-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  <a:r>
              <a:rPr lang="en-HK" dirty="0">
                <a:solidFill>
                  <a:srgbClr val="666666"/>
                </a:solidFill>
                <a:effectLst/>
              </a:rPr>
              <a:t>1</a:t>
            </a:r>
            <a:r>
              <a:rPr lang="en-HK" dirty="0">
                <a:solidFill>
                  <a:srgbClr val="BBBBBB"/>
                </a:solidFill>
                <a:effectLst/>
              </a:rPr>
              <a:t>; </a:t>
            </a:r>
          </a:p>
          <a:p>
            <a:r>
              <a:rPr lang="en-HK" dirty="0">
                <a:solidFill>
                  <a:srgbClr val="BBBBBB"/>
                </a:solidFill>
              </a:rPr>
              <a:t>      </a:t>
            </a:r>
            <a:r>
              <a:rPr lang="en-HK" dirty="0">
                <a:solidFill>
                  <a:srgbClr val="BBBBBB"/>
                </a:solidFill>
                <a:effectLst/>
              </a:rPr>
              <a:t>} </a:t>
            </a:r>
          </a:p>
          <a:p>
            <a:r>
              <a:rPr lang="en-HK" i="1" dirty="0">
                <a:solidFill>
                  <a:srgbClr val="BBBBBB"/>
                </a:solidFill>
              </a:rPr>
              <a:t>      </a:t>
            </a:r>
            <a:r>
              <a:rPr lang="en-HK" i="1" dirty="0">
                <a:solidFill>
                  <a:srgbClr val="3D7B7B"/>
                </a:solidFill>
                <a:effectLst/>
              </a:rPr>
              <a:t>// If we reach here, then element was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  <a:r>
              <a:rPr lang="en-HK" i="1" dirty="0">
                <a:solidFill>
                  <a:srgbClr val="3D7B7B"/>
                </a:solidFill>
                <a:effectLst/>
              </a:rPr>
              <a:t>not present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</a:p>
          <a:p>
            <a:r>
              <a:rPr lang="en-HK" b="1" dirty="0">
                <a:solidFill>
                  <a:srgbClr val="BBBBBB"/>
                </a:solidFill>
              </a:rPr>
              <a:t>      </a:t>
            </a:r>
            <a:r>
              <a:rPr lang="en-HK" b="1" dirty="0">
                <a:solidFill>
                  <a:srgbClr val="008000"/>
                </a:solidFill>
                <a:effectLst/>
              </a:rPr>
              <a:t>return</a:t>
            </a:r>
            <a:r>
              <a:rPr lang="en-HK" dirty="0">
                <a:solidFill>
                  <a:srgbClr val="BBBBBB"/>
                </a:solidFill>
                <a:effectLst/>
              </a:rPr>
              <a:t> </a:t>
            </a:r>
            <a:r>
              <a:rPr lang="en-HK" dirty="0">
                <a:solidFill>
                  <a:srgbClr val="666666"/>
                </a:solidFill>
                <a:effectLst/>
              </a:rPr>
              <a:t>-1</a:t>
            </a:r>
            <a:r>
              <a:rPr lang="en-HK" dirty="0">
                <a:solidFill>
                  <a:srgbClr val="BBBBBB"/>
                </a:solidFill>
                <a:effectLst/>
              </a:rPr>
              <a:t>; </a:t>
            </a:r>
          </a:p>
          <a:p>
            <a:r>
              <a:rPr lang="en-HK" dirty="0">
                <a:solidFill>
                  <a:srgbClr val="BBBBBB"/>
                </a:solidFill>
                <a:effectLst/>
              </a:rPr>
              <a:t>}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42415-F907-3AE6-7A7C-029637AF5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E286-B170-92E5-4662-000A6086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00" y="2248275"/>
            <a:ext cx="5648400" cy="646950"/>
          </a:xfrm>
        </p:spPr>
        <p:txBody>
          <a:bodyPr/>
          <a:lstStyle/>
          <a:p>
            <a:r>
              <a:rPr lang="en-US" b="1" dirty="0" err="1"/>
              <a:t>功課二</a:t>
            </a:r>
            <a:r>
              <a:rPr lang="en-US" b="1" dirty="0"/>
              <a:t> : Make it work</a:t>
            </a:r>
          </a:p>
        </p:txBody>
      </p:sp>
    </p:spTree>
    <p:extLst>
      <p:ext uri="{BB962C8B-B14F-4D97-AF65-F5344CB8AC3E}">
        <p14:creationId xmlns:p14="http://schemas.microsoft.com/office/powerpoint/2010/main" val="39698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6EDE9032-EC68-E243-73B3-84509C5B8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1068169"/>
            <a:ext cx="2006600" cy="200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4EAED5-3820-5E82-677D-8FDA6A2F9693}"/>
              </a:ext>
            </a:extLst>
          </p:cNvPr>
          <p:cNvSpPr txBox="1"/>
          <p:nvPr/>
        </p:nvSpPr>
        <p:spPr>
          <a:xfrm>
            <a:off x="3363976" y="3429000"/>
            <a:ext cx="2416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4ADF74-0E70-62CD-1925-599D6EB43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5" y="912093"/>
            <a:ext cx="8954849" cy="33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4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835D-46CF-AAB4-3B2E-9403AFFA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13" y="724101"/>
            <a:ext cx="1569450" cy="498219"/>
          </a:xfrm>
        </p:spPr>
        <p:txBody>
          <a:bodyPr/>
          <a:lstStyle/>
          <a:p>
            <a:pPr algn="ctr"/>
            <a:r>
              <a:rPr lang="en-US" dirty="0"/>
              <a:t>Stack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6866F1-11C3-A318-DA4F-B269693D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2" y="1199046"/>
            <a:ext cx="4702969" cy="32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E17F1-B720-30A6-7FDB-A2909216C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2C57-F012-F794-1DC0-D8EA7D74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634" y="752676"/>
            <a:ext cx="2676731" cy="498219"/>
          </a:xfrm>
        </p:spPr>
        <p:txBody>
          <a:bodyPr/>
          <a:lstStyle/>
          <a:p>
            <a:pPr algn="ctr"/>
            <a:r>
              <a:rPr lang="en-US" dirty="0"/>
              <a:t>LinkedList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77D12-D71F-8F3B-9999-7B4EE6774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4" y="1415201"/>
            <a:ext cx="6765131" cy="833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A7A7AD-B739-AF0D-7E28-8018E64B6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3" y="2957358"/>
            <a:ext cx="6765131" cy="6306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6DA44B-0788-EFFE-04C5-89CB1990EDE5}"/>
              </a:ext>
            </a:extLst>
          </p:cNvPr>
          <p:cNvSpPr txBox="1">
            <a:spLocks/>
          </p:cNvSpPr>
          <p:nvPr/>
        </p:nvSpPr>
        <p:spPr>
          <a:xfrm>
            <a:off x="3378889" y="2361212"/>
            <a:ext cx="2676731" cy="49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8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Single LinkedList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3EF108-A96C-9546-73D1-3D6FD1D12677}"/>
              </a:ext>
            </a:extLst>
          </p:cNvPr>
          <p:cNvSpPr txBox="1">
            <a:spLocks/>
          </p:cNvSpPr>
          <p:nvPr/>
        </p:nvSpPr>
        <p:spPr>
          <a:xfrm>
            <a:off x="3276547" y="3685932"/>
            <a:ext cx="3012382" cy="49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8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Double LinkedList</a:t>
            </a:r>
          </a:p>
        </p:txBody>
      </p:sp>
    </p:spTree>
    <p:extLst>
      <p:ext uri="{BB962C8B-B14F-4D97-AF65-F5344CB8AC3E}">
        <p14:creationId xmlns:p14="http://schemas.microsoft.com/office/powerpoint/2010/main" val="396838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4" name="Google Shape;9834;p32"/>
          <p:cNvSpPr txBox="1">
            <a:spLocks noGrp="1"/>
          </p:cNvSpPr>
          <p:nvPr>
            <p:ph type="title"/>
          </p:nvPr>
        </p:nvSpPr>
        <p:spPr>
          <a:xfrm>
            <a:off x="1747800" y="1924800"/>
            <a:ext cx="5648400" cy="1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Implement LinkedList In Java</a:t>
            </a:r>
            <a:endParaRPr dirty="0"/>
          </a:p>
        </p:txBody>
      </p:sp>
      <p:grpSp>
        <p:nvGrpSpPr>
          <p:cNvPr id="9835" name="Google Shape;9835;p32"/>
          <p:cNvGrpSpPr/>
          <p:nvPr/>
        </p:nvGrpSpPr>
        <p:grpSpPr>
          <a:xfrm rot="-8100000">
            <a:off x="6012589" y="941732"/>
            <a:ext cx="2270043" cy="183536"/>
            <a:chOff x="5419725" y="2413000"/>
            <a:chExt cx="2169725" cy="175425"/>
          </a:xfrm>
        </p:grpSpPr>
        <p:sp>
          <p:nvSpPr>
            <p:cNvPr id="9836" name="Google Shape;9836;p32"/>
            <p:cNvSpPr/>
            <p:nvPr/>
          </p:nvSpPr>
          <p:spPr>
            <a:xfrm>
              <a:off x="5419725" y="2413000"/>
              <a:ext cx="2027325" cy="175425"/>
            </a:xfrm>
            <a:custGeom>
              <a:avLst/>
              <a:gdLst/>
              <a:ahLst/>
              <a:cxnLst/>
              <a:rect l="l" t="t" r="r" b="b"/>
              <a:pathLst>
                <a:path w="81093" h="7017" extrusionOk="0">
                  <a:moveTo>
                    <a:pt x="3509" y="0"/>
                  </a:moveTo>
                  <a:cubicBezTo>
                    <a:pt x="1571" y="0"/>
                    <a:pt x="0" y="1571"/>
                    <a:pt x="0" y="3508"/>
                  </a:cubicBezTo>
                  <a:cubicBezTo>
                    <a:pt x="0" y="5446"/>
                    <a:pt x="1571" y="7017"/>
                    <a:pt x="3509" y="7017"/>
                  </a:cubicBezTo>
                  <a:lnTo>
                    <a:pt x="81093" y="7017"/>
                  </a:lnTo>
                  <a:lnTo>
                    <a:pt x="810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2"/>
            <p:cNvSpPr/>
            <p:nvPr/>
          </p:nvSpPr>
          <p:spPr>
            <a:xfrm>
              <a:off x="7447025" y="2413000"/>
              <a:ext cx="142425" cy="175425"/>
            </a:xfrm>
            <a:custGeom>
              <a:avLst/>
              <a:gdLst/>
              <a:ahLst/>
              <a:cxnLst/>
              <a:rect l="l" t="t" r="r" b="b"/>
              <a:pathLst>
                <a:path w="5697" h="7017" extrusionOk="0">
                  <a:moveTo>
                    <a:pt x="1" y="0"/>
                  </a:moveTo>
                  <a:lnTo>
                    <a:pt x="1" y="7017"/>
                  </a:lnTo>
                  <a:lnTo>
                    <a:pt x="5410" y="3880"/>
                  </a:lnTo>
                  <a:cubicBezTo>
                    <a:pt x="5696" y="3714"/>
                    <a:pt x="5696" y="3300"/>
                    <a:pt x="5410" y="3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2"/>
            <p:cNvSpPr/>
            <p:nvPr/>
          </p:nvSpPr>
          <p:spPr>
            <a:xfrm>
              <a:off x="6846100" y="2459400"/>
              <a:ext cx="492625" cy="82550"/>
            </a:xfrm>
            <a:custGeom>
              <a:avLst/>
              <a:gdLst/>
              <a:ahLst/>
              <a:cxnLst/>
              <a:rect l="l" t="t" r="r" b="b"/>
              <a:pathLst>
                <a:path w="19705" h="3302" extrusionOk="0">
                  <a:moveTo>
                    <a:pt x="1650" y="1"/>
                  </a:moveTo>
                  <a:cubicBezTo>
                    <a:pt x="740" y="1"/>
                    <a:pt x="1" y="740"/>
                    <a:pt x="1" y="1652"/>
                  </a:cubicBezTo>
                  <a:cubicBezTo>
                    <a:pt x="1" y="2562"/>
                    <a:pt x="740" y="3301"/>
                    <a:pt x="1650" y="3301"/>
                  </a:cubicBezTo>
                  <a:lnTo>
                    <a:pt x="18054" y="3301"/>
                  </a:lnTo>
                  <a:cubicBezTo>
                    <a:pt x="18966" y="3301"/>
                    <a:pt x="19705" y="2562"/>
                    <a:pt x="19705" y="1652"/>
                  </a:cubicBezTo>
                  <a:cubicBezTo>
                    <a:pt x="19705" y="740"/>
                    <a:pt x="18966" y="1"/>
                    <a:pt x="18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9" name="Google Shape;9839;p32"/>
          <p:cNvSpPr/>
          <p:nvPr/>
        </p:nvSpPr>
        <p:spPr>
          <a:xfrm>
            <a:off x="1571775" y="3702413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0" name="Google Shape;9840;p32"/>
          <p:cNvSpPr/>
          <p:nvPr/>
        </p:nvSpPr>
        <p:spPr>
          <a:xfrm>
            <a:off x="1601025" y="13724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1" name="Google Shape;9841;p32"/>
          <p:cNvSpPr/>
          <p:nvPr/>
        </p:nvSpPr>
        <p:spPr>
          <a:xfrm>
            <a:off x="2888800" y="408855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EEF0-7461-0554-6B22-8C7A1747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功課一</a:t>
            </a:r>
            <a:r>
              <a:rPr lang="en-US" b="1" dirty="0"/>
              <a:t> : Implement double </a:t>
            </a:r>
            <a:r>
              <a:rPr lang="en-US" b="1" dirty="0" err="1"/>
              <a:t>linkedlist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3">
          <a:extLst>
            <a:ext uri="{FF2B5EF4-FFF2-40B4-BE49-F238E27FC236}">
              <a16:creationId xmlns:a16="http://schemas.microsoft.com/office/drawing/2014/main" id="{F2B3BD90-4BC2-1564-C171-A32648CD5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4" name="Google Shape;9834;p32">
            <a:extLst>
              <a:ext uri="{FF2B5EF4-FFF2-40B4-BE49-F238E27FC236}">
                <a16:creationId xmlns:a16="http://schemas.microsoft.com/office/drawing/2014/main" id="{3AB5E566-DB26-0E22-E5F5-95EA6F7E5A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4049" y="506522"/>
            <a:ext cx="3952912" cy="796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Binary Search</a:t>
            </a:r>
            <a:endParaRPr dirty="0"/>
          </a:p>
        </p:txBody>
      </p:sp>
      <p:grpSp>
        <p:nvGrpSpPr>
          <p:cNvPr id="9835" name="Google Shape;9835;p32">
            <a:extLst>
              <a:ext uri="{FF2B5EF4-FFF2-40B4-BE49-F238E27FC236}">
                <a16:creationId xmlns:a16="http://schemas.microsoft.com/office/drawing/2014/main" id="{548901B8-8283-24E8-3A58-BC691D20FFB3}"/>
              </a:ext>
            </a:extLst>
          </p:cNvPr>
          <p:cNvGrpSpPr/>
          <p:nvPr/>
        </p:nvGrpSpPr>
        <p:grpSpPr>
          <a:xfrm rot="-8100000">
            <a:off x="6012589" y="941732"/>
            <a:ext cx="2270043" cy="183536"/>
            <a:chOff x="5419725" y="2413000"/>
            <a:chExt cx="2169725" cy="175425"/>
          </a:xfrm>
        </p:grpSpPr>
        <p:sp>
          <p:nvSpPr>
            <p:cNvPr id="9836" name="Google Shape;9836;p32">
              <a:extLst>
                <a:ext uri="{FF2B5EF4-FFF2-40B4-BE49-F238E27FC236}">
                  <a16:creationId xmlns:a16="http://schemas.microsoft.com/office/drawing/2014/main" id="{ED6252CC-42EA-0E10-F237-2B4F99B4FFDC}"/>
                </a:ext>
              </a:extLst>
            </p:cNvPr>
            <p:cNvSpPr/>
            <p:nvPr/>
          </p:nvSpPr>
          <p:spPr>
            <a:xfrm>
              <a:off x="5419725" y="2413000"/>
              <a:ext cx="2027325" cy="175425"/>
            </a:xfrm>
            <a:custGeom>
              <a:avLst/>
              <a:gdLst/>
              <a:ahLst/>
              <a:cxnLst/>
              <a:rect l="l" t="t" r="r" b="b"/>
              <a:pathLst>
                <a:path w="81093" h="7017" extrusionOk="0">
                  <a:moveTo>
                    <a:pt x="3509" y="0"/>
                  </a:moveTo>
                  <a:cubicBezTo>
                    <a:pt x="1571" y="0"/>
                    <a:pt x="0" y="1571"/>
                    <a:pt x="0" y="3508"/>
                  </a:cubicBezTo>
                  <a:cubicBezTo>
                    <a:pt x="0" y="5446"/>
                    <a:pt x="1571" y="7017"/>
                    <a:pt x="3509" y="7017"/>
                  </a:cubicBezTo>
                  <a:lnTo>
                    <a:pt x="81093" y="7017"/>
                  </a:lnTo>
                  <a:lnTo>
                    <a:pt x="810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2">
              <a:extLst>
                <a:ext uri="{FF2B5EF4-FFF2-40B4-BE49-F238E27FC236}">
                  <a16:creationId xmlns:a16="http://schemas.microsoft.com/office/drawing/2014/main" id="{504AD1D9-A089-4283-A544-EC8DCF95B857}"/>
                </a:ext>
              </a:extLst>
            </p:cNvPr>
            <p:cNvSpPr/>
            <p:nvPr/>
          </p:nvSpPr>
          <p:spPr>
            <a:xfrm>
              <a:off x="7447025" y="2413000"/>
              <a:ext cx="142425" cy="175425"/>
            </a:xfrm>
            <a:custGeom>
              <a:avLst/>
              <a:gdLst/>
              <a:ahLst/>
              <a:cxnLst/>
              <a:rect l="l" t="t" r="r" b="b"/>
              <a:pathLst>
                <a:path w="5697" h="7017" extrusionOk="0">
                  <a:moveTo>
                    <a:pt x="1" y="0"/>
                  </a:moveTo>
                  <a:lnTo>
                    <a:pt x="1" y="7017"/>
                  </a:lnTo>
                  <a:lnTo>
                    <a:pt x="5410" y="3880"/>
                  </a:lnTo>
                  <a:cubicBezTo>
                    <a:pt x="5696" y="3714"/>
                    <a:pt x="5696" y="3300"/>
                    <a:pt x="5410" y="3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2">
              <a:extLst>
                <a:ext uri="{FF2B5EF4-FFF2-40B4-BE49-F238E27FC236}">
                  <a16:creationId xmlns:a16="http://schemas.microsoft.com/office/drawing/2014/main" id="{9B2AFCFD-3341-4D03-C43E-167A874AC1DF}"/>
                </a:ext>
              </a:extLst>
            </p:cNvPr>
            <p:cNvSpPr/>
            <p:nvPr/>
          </p:nvSpPr>
          <p:spPr>
            <a:xfrm>
              <a:off x="6846100" y="2459400"/>
              <a:ext cx="492625" cy="82550"/>
            </a:xfrm>
            <a:custGeom>
              <a:avLst/>
              <a:gdLst/>
              <a:ahLst/>
              <a:cxnLst/>
              <a:rect l="l" t="t" r="r" b="b"/>
              <a:pathLst>
                <a:path w="19705" h="3302" extrusionOk="0">
                  <a:moveTo>
                    <a:pt x="1650" y="1"/>
                  </a:moveTo>
                  <a:cubicBezTo>
                    <a:pt x="740" y="1"/>
                    <a:pt x="1" y="740"/>
                    <a:pt x="1" y="1652"/>
                  </a:cubicBezTo>
                  <a:cubicBezTo>
                    <a:pt x="1" y="2562"/>
                    <a:pt x="740" y="3301"/>
                    <a:pt x="1650" y="3301"/>
                  </a:cubicBezTo>
                  <a:lnTo>
                    <a:pt x="18054" y="3301"/>
                  </a:lnTo>
                  <a:cubicBezTo>
                    <a:pt x="18966" y="3301"/>
                    <a:pt x="19705" y="2562"/>
                    <a:pt x="19705" y="1652"/>
                  </a:cubicBezTo>
                  <a:cubicBezTo>
                    <a:pt x="19705" y="740"/>
                    <a:pt x="18966" y="1"/>
                    <a:pt x="18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9" name="Google Shape;9839;p32">
            <a:extLst>
              <a:ext uri="{FF2B5EF4-FFF2-40B4-BE49-F238E27FC236}">
                <a16:creationId xmlns:a16="http://schemas.microsoft.com/office/drawing/2014/main" id="{49FFBF83-3AE7-99F3-EF2D-4C898B250DA6}"/>
              </a:ext>
            </a:extLst>
          </p:cNvPr>
          <p:cNvSpPr/>
          <p:nvPr/>
        </p:nvSpPr>
        <p:spPr>
          <a:xfrm>
            <a:off x="1571775" y="3702413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0" name="Google Shape;9840;p32">
            <a:extLst>
              <a:ext uri="{FF2B5EF4-FFF2-40B4-BE49-F238E27FC236}">
                <a16:creationId xmlns:a16="http://schemas.microsoft.com/office/drawing/2014/main" id="{16ABF37B-B3B5-6626-8F4F-4BB09689FFF7}"/>
              </a:ext>
            </a:extLst>
          </p:cNvPr>
          <p:cNvSpPr/>
          <p:nvPr/>
        </p:nvSpPr>
        <p:spPr>
          <a:xfrm>
            <a:off x="1601025" y="13724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1" name="Google Shape;9841;p32">
            <a:extLst>
              <a:ext uri="{FF2B5EF4-FFF2-40B4-BE49-F238E27FC236}">
                <a16:creationId xmlns:a16="http://schemas.microsoft.com/office/drawing/2014/main" id="{F7E01B08-573F-4286-7947-FD36DF46ED42}"/>
              </a:ext>
            </a:extLst>
          </p:cNvPr>
          <p:cNvSpPr/>
          <p:nvPr/>
        </p:nvSpPr>
        <p:spPr>
          <a:xfrm>
            <a:off x="2888800" y="408855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6CD2B-BEBF-17A0-87E2-CA3348BB02E8}"/>
              </a:ext>
            </a:extLst>
          </p:cNvPr>
          <p:cNvSpPr txBox="1"/>
          <p:nvPr/>
        </p:nvSpPr>
        <p:spPr>
          <a:xfrm>
            <a:off x="2118765" y="1455644"/>
            <a:ext cx="5103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b="1" i="0" dirty="0">
                <a:solidFill>
                  <a:srgbClr val="273239"/>
                </a:solidFill>
                <a:effectLst/>
                <a:latin typeface="Nunito" pitchFamily="2" charset="77"/>
              </a:rPr>
              <a:t>Binary Search</a:t>
            </a:r>
            <a:r>
              <a:rPr lang="en-HK" sz="2800" b="0" i="0" dirty="0">
                <a:solidFill>
                  <a:srgbClr val="273239"/>
                </a:solidFill>
                <a:effectLst/>
                <a:latin typeface="Nunito" pitchFamily="2" charset="77"/>
              </a:rPr>
              <a:t> </a:t>
            </a:r>
            <a:r>
              <a:rPr lang="en-HK" sz="2800" b="1" i="0" dirty="0">
                <a:solidFill>
                  <a:srgbClr val="273239"/>
                </a:solidFill>
                <a:effectLst/>
                <a:latin typeface="Nunito" pitchFamily="2" charset="77"/>
              </a:rPr>
              <a:t>Algorithm </a:t>
            </a:r>
            <a:r>
              <a:rPr lang="en-HK" sz="2800" b="0" i="0" dirty="0">
                <a:solidFill>
                  <a:srgbClr val="273239"/>
                </a:solidFill>
                <a:effectLst/>
                <a:latin typeface="Nunito" pitchFamily="2" charset="77"/>
              </a:rPr>
              <a:t>is a </a:t>
            </a:r>
            <a:r>
              <a:rPr lang="en-HK" sz="2800" b="0" i="0" u="sng" dirty="0">
                <a:effectLst/>
                <a:latin typeface="Nunito" pitchFamily="2" charset="77"/>
                <a:hlinkClick r:id="rId3"/>
              </a:rPr>
              <a:t>searching algorithm</a:t>
            </a:r>
            <a:r>
              <a:rPr lang="en-HK" sz="2800" b="0" i="0" dirty="0">
                <a:solidFill>
                  <a:srgbClr val="273239"/>
                </a:solidFill>
                <a:effectLst/>
                <a:latin typeface="Nunito" pitchFamily="2" charset="77"/>
              </a:rPr>
              <a:t> used in a sorted array by </a:t>
            </a:r>
            <a:r>
              <a:rPr lang="en-HK" sz="2800" b="1" i="0" dirty="0">
                <a:solidFill>
                  <a:srgbClr val="273239"/>
                </a:solidFill>
                <a:effectLst/>
                <a:latin typeface="Nunito" pitchFamily="2" charset="77"/>
              </a:rPr>
              <a:t>repeatedly dividing the search interval in half</a:t>
            </a:r>
            <a:r>
              <a:rPr lang="en-HK" sz="2800" b="0" i="0" dirty="0">
                <a:solidFill>
                  <a:srgbClr val="273239"/>
                </a:solidFill>
                <a:effectLst/>
                <a:latin typeface="Nunito" pitchFamily="2" charset="77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070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043E35-0498-8151-5F01-15180AAD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972" y="1485899"/>
            <a:ext cx="6237510" cy="206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8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A2F0D-5E23-CBEC-8080-4E3EC1C60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87" y="1279922"/>
            <a:ext cx="6530000" cy="258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56395"/>
      </p:ext>
    </p:extLst>
  </p:cSld>
  <p:clrMapOvr>
    <a:masterClrMapping/>
  </p:clrMapOvr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191</Words>
  <Application>Microsoft Macintosh PowerPoint</Application>
  <PresentationFormat>On-screen Show (16:9)</PresentationFormat>
  <Paragraphs>27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Nunito</vt:lpstr>
      <vt:lpstr>Proxima Nova</vt:lpstr>
      <vt:lpstr>Hiragino Kaku Gothic Std W8</vt:lpstr>
      <vt:lpstr>Gantari</vt:lpstr>
      <vt:lpstr>Gantari ExtraBold</vt:lpstr>
      <vt:lpstr>Arial</vt:lpstr>
      <vt:lpstr>Pasos para estudiar un texto by Slidesgo</vt:lpstr>
      <vt:lpstr>Slidesgo Final Pages</vt:lpstr>
      <vt:lpstr>LeetCode訓練營 第一堂</vt:lpstr>
      <vt:lpstr>PowerPoint Presentation</vt:lpstr>
      <vt:lpstr>Stack</vt:lpstr>
      <vt:lpstr>LinkedList</vt:lpstr>
      <vt:lpstr>Implement LinkedList In Java</vt:lpstr>
      <vt:lpstr>功課一 : Implement double linkedlist</vt:lpstr>
      <vt:lpstr>Binary Search</vt:lpstr>
      <vt:lpstr>PowerPoint Presentation</vt:lpstr>
      <vt:lpstr>PowerPoint Presentation</vt:lpstr>
      <vt:lpstr>PowerPoint Presentation</vt:lpstr>
      <vt:lpstr>PowerPoint Presentation</vt:lpstr>
      <vt:lpstr>Code</vt:lpstr>
      <vt:lpstr>功課二 : Make it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Peter Cheung</cp:lastModifiedBy>
  <cp:revision>15</cp:revision>
  <dcterms:modified xsi:type="dcterms:W3CDTF">2024-09-25T13:19:50Z</dcterms:modified>
</cp:coreProperties>
</file>