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5"/>
  </p:notesMasterIdLst>
  <p:handoutMasterIdLst>
    <p:handoutMasterId r:id="rId26"/>
  </p:handoutMasterIdLst>
  <p:sldIdLst>
    <p:sldId id="410" r:id="rId5"/>
    <p:sldId id="454" r:id="rId6"/>
    <p:sldId id="455" r:id="rId7"/>
    <p:sldId id="457" r:id="rId8"/>
    <p:sldId id="443" r:id="rId9"/>
    <p:sldId id="440" r:id="rId10"/>
    <p:sldId id="456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8" r:id="rId22"/>
    <p:sldId id="459" r:id="rId23"/>
    <p:sldId id="4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08" autoAdjust="0"/>
    <p:restoredTop sz="96327" autoAdjust="0"/>
  </p:normalViewPr>
  <p:slideViewPr>
    <p:cSldViewPr snapToGrid="0">
      <p:cViewPr varScale="1">
        <p:scale>
          <a:sx n="106" d="100"/>
          <a:sy n="106" d="100"/>
        </p:scale>
        <p:origin x="48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8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4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H="1" flipV="1">
            <a:off x="-684565" y="-74407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041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016892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75782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2580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712" r:id="rId6"/>
    <p:sldLayoutId id="2147483659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  <p:sldLayoutId id="2147483713" r:id="rId15"/>
    <p:sldLayoutId id="2147483714" r:id="rId16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2572569"/>
            <a:ext cx="5486400" cy="1130749"/>
          </a:xfrm>
        </p:spPr>
        <p:txBody>
          <a:bodyPr/>
          <a:lstStyle/>
          <a:p>
            <a:r>
              <a:rPr lang="en-US"/>
              <a:t>Java</a:t>
            </a:r>
            <a:r>
              <a:rPr lang="zh-TW" altLang="en-US"/>
              <a:t>第</a:t>
            </a:r>
            <a:r>
              <a:rPr lang="en-US" altLang="zh-TW"/>
              <a:t>21</a:t>
            </a:r>
            <a:r>
              <a:rPr lang="zh-TW" altLang="en-US"/>
              <a:t>堂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A5712C-5515-AE5A-63F0-35C85AD53F50}"/>
              </a:ext>
            </a:extLst>
          </p:cNvPr>
          <p:cNvSpPr txBox="1">
            <a:spLocks/>
          </p:cNvSpPr>
          <p:nvPr/>
        </p:nvSpPr>
        <p:spPr>
          <a:xfrm>
            <a:off x="6309904" y="3958753"/>
            <a:ext cx="5486400" cy="113074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Peter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89E98A-76F2-4727-E87C-044AFBFBFC9D}"/>
              </a:ext>
            </a:extLst>
          </p:cNvPr>
          <p:cNvGrpSpPr/>
          <p:nvPr/>
        </p:nvGrpSpPr>
        <p:grpSpPr>
          <a:xfrm>
            <a:off x="8895249" y="166915"/>
            <a:ext cx="3204873" cy="573461"/>
            <a:chOff x="8987127" y="145039"/>
            <a:chExt cx="3204873" cy="57346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99B37E1-0662-AF06-BA59-08807A76C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7127" y="145039"/>
              <a:ext cx="618692" cy="573461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B61884D-384E-35D2-B0C1-7CC17FB9451F}"/>
                </a:ext>
              </a:extLst>
            </p:cNvPr>
            <p:cNvSpPr txBox="1">
              <a:spLocks/>
            </p:cNvSpPr>
            <p:nvPr/>
          </p:nvSpPr>
          <p:spPr>
            <a:xfrm>
              <a:off x="9727359" y="187006"/>
              <a:ext cx="2464641" cy="48952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6000" b="1" i="0" kern="1200" spc="1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TW" altLang="en-US" sz="3000" dirty="0"/>
                <a:t>香港編程學會</a:t>
              </a:r>
              <a:endParaRPr lang="en-US" sz="3000" dirty="0"/>
            </a:p>
          </p:txBody>
        </p:sp>
      </p:grpSp>
      <p:pic>
        <p:nvPicPr>
          <p:cNvPr id="1026" name="Picture 2" descr="Join the largest learning event in history, December 9-15, 2024">
            <a:extLst>
              <a:ext uri="{FF2B5EF4-FFF2-40B4-BE49-F238E27FC236}">
                <a16:creationId xmlns:a16="http://schemas.microsoft.com/office/drawing/2014/main" id="{F575A8F0-1B49-E870-41AA-F2F0F4B4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25" y="339465"/>
            <a:ext cx="2369303" cy="23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8C7C4-E544-76AE-D190-C997DB88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82" y="0"/>
            <a:ext cx="501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2D5AE-C934-235B-F778-B8514184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182" y="0"/>
            <a:ext cx="501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C0935-24ED-44F9-EDEE-7FFAE574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18" y="0"/>
            <a:ext cx="4980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85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D7C33-A645-90F1-A792-D73220A5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826" y="0"/>
            <a:ext cx="483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673DC-AD75-C33D-F770-8CCB9939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28" y="0"/>
            <a:ext cx="5115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4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94A60-961E-298A-2861-49CA1F7F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170" y="0"/>
            <a:ext cx="492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3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D429F-5F3A-C72F-4B67-B74DBB41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049" y="0"/>
            <a:ext cx="484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8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C5E42-4FF3-64BD-3517-333D4065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54" y="0"/>
            <a:ext cx="4851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4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9D9043-FD8D-A6AF-FC2B-0F70A10312C0}"/>
              </a:ext>
            </a:extLst>
          </p:cNvPr>
          <p:cNvSpPr txBox="1"/>
          <p:nvPr/>
        </p:nvSpPr>
        <p:spPr>
          <a:xfrm>
            <a:off x="1098550" y="260350"/>
            <a:ext cx="6678431" cy="5863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>
                <a:solidFill>
                  <a:schemeClr val="bg1"/>
                </a:solidFill>
              </a:rPr>
              <a:t>package org.hkps.mavenproject3;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import java.security.InvalidAlgorithmParameterException;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java.security.NoSuchAlgorithmException;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java.security.SecureRandom;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java.security.spec.InvalidKeySpecException;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java.security.spec.KeySpec;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java.util.Base64;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java.util.logging.Level;</a:t>
            </a:r>
          </a:p>
          <a:p>
            <a:r>
              <a:rPr lang="en-US" sz="500">
                <a:solidFill>
                  <a:schemeClr val="bg1"/>
                </a:solidFill>
              </a:rPr>
              <a:t>import java.util.logging.Logger;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javax.crypto.BadPaddingException;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javax.crypto.Cipher;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javax.crypto.IllegalBlockSizeException;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javax.crypto.NoSuchPaddingException;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javax.crypto.SecretKey;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javax.crypto.SecretKeyFactory;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javax.crypto.spec.IvParameterSpec;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javax.crypto.spec.PBEKeySpec;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javax.crypto.spec.SecretKeySpec;</a:t>
            </a:r>
          </a:p>
          <a:p>
            <a:r>
              <a:rPr lang="en-US" sz="500">
                <a:solidFill>
                  <a:schemeClr val="bg1"/>
                </a:solidFill>
              </a:rPr>
              <a:t>import javax.management.openmbean.InvalidKeyException;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public class Mavenproject3 {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public static void main(String[] args) {</a:t>
            </a:r>
          </a:p>
          <a:p>
            <a:r>
              <a:rPr lang="en-US" sz="500">
                <a:solidFill>
                  <a:schemeClr val="bg1"/>
                </a:solidFill>
              </a:rPr>
              <a:t>		try {</a:t>
            </a:r>
          </a:p>
          <a:p>
            <a:r>
              <a:rPr lang="en-US" sz="500">
                <a:solidFill>
                  <a:schemeClr val="bg1"/>
                </a:solidFill>
              </a:rPr>
              <a:t>			String name = "Peter";</a:t>
            </a:r>
          </a:p>
          <a:p>
            <a:r>
              <a:rPr lang="en-US" sz="500">
                <a:solidFill>
                  <a:schemeClr val="bg1"/>
                </a:solidFill>
              </a:rPr>
              <a:t>			String encryptedString = encrypt("AES/CBC/PKCS5Padding", name, getKeyFromPassword("password123", "xxxx"), generateIv());</a:t>
            </a:r>
          </a:p>
          <a:p>
            <a:r>
              <a:rPr lang="en-US" sz="500">
                <a:solidFill>
                  <a:schemeClr val="bg1"/>
                </a:solidFill>
              </a:rPr>
              <a:t>			System.out.println(encryptedString);</a:t>
            </a:r>
          </a:p>
          <a:p>
            <a:r>
              <a:rPr lang="en-US" sz="500">
                <a:solidFill>
                  <a:schemeClr val="bg1"/>
                </a:solidFill>
              </a:rPr>
              <a:t>			String decryptedString = decrypt("AES/CBC/PKCS5Padding", encryptedString, getKeyFromPassword("password123", "xxxx"), generateIv());</a:t>
            </a:r>
          </a:p>
          <a:p>
            <a:r>
              <a:rPr lang="en-US" sz="500">
                <a:solidFill>
                  <a:schemeClr val="bg1"/>
                </a:solidFill>
              </a:rPr>
              <a:t>			System.out.println(decryptedString);</a:t>
            </a:r>
          </a:p>
          <a:p>
            <a:r>
              <a:rPr lang="en-US" sz="500">
                <a:solidFill>
                  <a:schemeClr val="bg1"/>
                </a:solidFill>
              </a:rPr>
              <a:t>		} catch (Exception ex) {</a:t>
            </a:r>
          </a:p>
          <a:p>
            <a:r>
              <a:rPr lang="en-US" sz="500">
                <a:solidFill>
                  <a:schemeClr val="bg1"/>
                </a:solidFill>
              </a:rPr>
              <a:t>			Logger.getLogger(Mavenproject3.class.getName()).log(Level.SEVERE, null, ex);</a:t>
            </a:r>
          </a:p>
          <a:p>
            <a:r>
              <a:rPr lang="en-US" sz="500">
                <a:solidFill>
                  <a:schemeClr val="bg1"/>
                </a:solidFill>
              </a:rPr>
              <a:t>		}</a:t>
            </a:r>
          </a:p>
          <a:p>
            <a:r>
              <a:rPr lang="en-US" sz="500">
                <a:solidFill>
                  <a:schemeClr val="bg1"/>
                </a:solidFill>
              </a:rPr>
              <a:t>	}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public static SecretKey getKeyFromPassword(String password, String salt)</a:t>
            </a:r>
          </a:p>
          <a:p>
            <a:r>
              <a:rPr lang="en-US" sz="500">
                <a:solidFill>
                  <a:schemeClr val="bg1"/>
                </a:solidFill>
              </a:rPr>
              <a:t>			throws NoSuchAlgorithmException, InvalidKeySpecException {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	SecretKeyFactory factory = SecretKeyFactory.getInstance("PBKDF2WithHmacSHA256");</a:t>
            </a:r>
          </a:p>
          <a:p>
            <a:r>
              <a:rPr lang="en-US" sz="500">
                <a:solidFill>
                  <a:schemeClr val="bg1"/>
                </a:solidFill>
              </a:rPr>
              <a:t>		KeySpec spec = new PBEKeySpec(password.toCharArray(), salt.getBytes(), 65536, 256);</a:t>
            </a:r>
          </a:p>
          <a:p>
            <a:r>
              <a:rPr lang="en-US" sz="500">
                <a:solidFill>
                  <a:schemeClr val="bg1"/>
                </a:solidFill>
              </a:rPr>
              <a:t>		SecretKey secret = new SecretKeySpec(factory.generateSecret(spec)</a:t>
            </a:r>
          </a:p>
          <a:p>
            <a:r>
              <a:rPr lang="en-US" sz="500">
                <a:solidFill>
                  <a:schemeClr val="bg1"/>
                </a:solidFill>
              </a:rPr>
              <a:t>				.getEncoded(), "AES");</a:t>
            </a:r>
          </a:p>
          <a:p>
            <a:r>
              <a:rPr lang="en-US" sz="500">
                <a:solidFill>
                  <a:schemeClr val="bg1"/>
                </a:solidFill>
              </a:rPr>
              <a:t>		return secret;</a:t>
            </a:r>
          </a:p>
          <a:p>
            <a:r>
              <a:rPr lang="en-US" sz="500">
                <a:solidFill>
                  <a:schemeClr val="bg1"/>
                </a:solidFill>
              </a:rPr>
              <a:t>	}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public static IvParameterSpec generateIv() {</a:t>
            </a:r>
          </a:p>
          <a:p>
            <a:r>
              <a:rPr lang="en-US" sz="500">
                <a:solidFill>
                  <a:schemeClr val="bg1"/>
                </a:solidFill>
              </a:rPr>
              <a:t>		byte[] iv = new byte[16];</a:t>
            </a:r>
          </a:p>
          <a:p>
            <a:r>
              <a:rPr lang="en-US" sz="500">
                <a:solidFill>
                  <a:schemeClr val="bg1"/>
                </a:solidFill>
              </a:rPr>
              <a:t>		new SecureRandom().nextBytes(iv);</a:t>
            </a:r>
          </a:p>
          <a:p>
            <a:r>
              <a:rPr lang="en-US" sz="500">
                <a:solidFill>
                  <a:schemeClr val="bg1"/>
                </a:solidFill>
              </a:rPr>
              <a:t>		return new IvParameterSpec(iv);</a:t>
            </a:r>
          </a:p>
          <a:p>
            <a:r>
              <a:rPr lang="en-US" sz="500">
                <a:solidFill>
                  <a:schemeClr val="bg1"/>
                </a:solidFill>
              </a:rPr>
              <a:t>	}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public static String encrypt(String algorithm, String input, SecretKey key, IvParameterSpec iv) throws NoSuchPaddingException, NoSuchAlgorithmException,</a:t>
            </a:r>
          </a:p>
          <a:p>
            <a:r>
              <a:rPr lang="en-US" sz="500">
                <a:solidFill>
                  <a:schemeClr val="bg1"/>
                </a:solidFill>
              </a:rPr>
              <a:t>			InvalidAlgorithmParameterException, InvalidKeyException,</a:t>
            </a:r>
          </a:p>
          <a:p>
            <a:r>
              <a:rPr lang="en-US" sz="500">
                <a:solidFill>
                  <a:schemeClr val="bg1"/>
                </a:solidFill>
              </a:rPr>
              <a:t>			BadPaddingException, IllegalBlockSizeException, java.security.InvalidKeyException {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	Cipher cipher = Cipher.getInstance(algorithm);</a:t>
            </a:r>
          </a:p>
          <a:p>
            <a:r>
              <a:rPr lang="en-US" sz="500">
                <a:solidFill>
                  <a:schemeClr val="bg1"/>
                </a:solidFill>
              </a:rPr>
              <a:t>		cipher.init(Cipher.ENCRYPT_MODE, key, iv);</a:t>
            </a:r>
          </a:p>
          <a:p>
            <a:r>
              <a:rPr lang="en-US" sz="500">
                <a:solidFill>
                  <a:schemeClr val="bg1"/>
                </a:solidFill>
              </a:rPr>
              <a:t>		byte[] cipherText = cipher.doFinal(input.getBytes());</a:t>
            </a:r>
          </a:p>
          <a:p>
            <a:r>
              <a:rPr lang="en-US" sz="500">
                <a:solidFill>
                  <a:schemeClr val="bg1"/>
                </a:solidFill>
              </a:rPr>
              <a:t>		return Base64.getEncoder()</a:t>
            </a:r>
          </a:p>
          <a:p>
            <a:r>
              <a:rPr lang="en-US" sz="500">
                <a:solidFill>
                  <a:schemeClr val="bg1"/>
                </a:solidFill>
              </a:rPr>
              <a:t>				.encodeToString(cipherText);</a:t>
            </a:r>
          </a:p>
          <a:p>
            <a:r>
              <a:rPr lang="en-US" sz="500">
                <a:solidFill>
                  <a:schemeClr val="bg1"/>
                </a:solidFill>
              </a:rPr>
              <a:t>	}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public static String decrypt(String algorithm, String cipherText, SecretKey key,</a:t>
            </a:r>
          </a:p>
          <a:p>
            <a:r>
              <a:rPr lang="en-US" sz="500">
                <a:solidFill>
                  <a:schemeClr val="bg1"/>
                </a:solidFill>
              </a:rPr>
              <a:t>			IvParameterSpec iv) throws NoSuchPaddingException, NoSuchAlgorithmException,</a:t>
            </a:r>
          </a:p>
          <a:p>
            <a:r>
              <a:rPr lang="en-US" sz="500">
                <a:solidFill>
                  <a:schemeClr val="bg1"/>
                </a:solidFill>
              </a:rPr>
              <a:t>			InvalidAlgorithmParameterException, InvalidKeyException,</a:t>
            </a:r>
          </a:p>
          <a:p>
            <a:r>
              <a:rPr lang="en-US" sz="500">
                <a:solidFill>
                  <a:schemeClr val="bg1"/>
                </a:solidFill>
              </a:rPr>
              <a:t>			BadPaddingException, IllegalBlockSizeException, java.security.InvalidKeyException {</a:t>
            </a:r>
          </a:p>
          <a:p>
            <a:endParaRPr lang="en-US" sz="500">
              <a:solidFill>
                <a:schemeClr val="bg1"/>
              </a:solidFill>
            </a:endParaRPr>
          </a:p>
          <a:p>
            <a:r>
              <a:rPr lang="en-US" sz="500">
                <a:solidFill>
                  <a:schemeClr val="bg1"/>
                </a:solidFill>
              </a:rPr>
              <a:t>		Cipher cipher = Cipher.getInstance(algorithm);</a:t>
            </a:r>
          </a:p>
          <a:p>
            <a:r>
              <a:rPr lang="en-US" sz="500">
                <a:solidFill>
                  <a:schemeClr val="bg1"/>
                </a:solidFill>
              </a:rPr>
              <a:t>		cipher.init(Cipher.DECRYPT_MODE, key, iv);</a:t>
            </a:r>
          </a:p>
          <a:p>
            <a:r>
              <a:rPr lang="en-US" sz="500">
                <a:solidFill>
                  <a:schemeClr val="bg1"/>
                </a:solidFill>
              </a:rPr>
              <a:t>		byte[] plainText = cipher.doFinal(Base64.getDecoder()</a:t>
            </a:r>
          </a:p>
          <a:p>
            <a:r>
              <a:rPr lang="en-US" sz="500">
                <a:solidFill>
                  <a:schemeClr val="bg1"/>
                </a:solidFill>
              </a:rPr>
              <a:t>				.decode(cipherText));</a:t>
            </a:r>
          </a:p>
          <a:p>
            <a:r>
              <a:rPr lang="en-US" sz="500">
                <a:solidFill>
                  <a:schemeClr val="bg1"/>
                </a:solidFill>
              </a:rPr>
              <a:t>		return new String(plainText);</a:t>
            </a:r>
          </a:p>
          <a:p>
            <a:r>
              <a:rPr lang="en-US" sz="500">
                <a:solidFill>
                  <a:schemeClr val="bg1"/>
                </a:solidFill>
              </a:rPr>
              <a:t>	}</a:t>
            </a:r>
          </a:p>
          <a:p>
            <a:r>
              <a:rPr lang="en-US" sz="500">
                <a:solidFill>
                  <a:schemeClr val="bg1"/>
                </a:solidFill>
              </a:rPr>
              <a:t>}</a:t>
            </a:r>
          </a:p>
          <a:p>
            <a:endParaRPr lang="en-US" sz="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C6ADD-7BA8-1319-A5EA-B35DBB229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41A8-FB2A-0589-2F4C-89951008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功課</a:t>
            </a:r>
            <a:r>
              <a:rPr lang="en-US" altLang="zh-TW"/>
              <a:t>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76E8E-B50C-EFA3-1E60-12F436E553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4013" y="2294093"/>
            <a:ext cx="10634087" cy="3699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/>
              <a:t>自己網上揾一個</a:t>
            </a:r>
            <a:r>
              <a:rPr lang="en-US" altLang="zh-TW" sz="4000"/>
              <a:t>”</a:t>
            </a:r>
            <a:r>
              <a:rPr lang="zh-TW" altLang="en-US" sz="4000">
                <a:solidFill>
                  <a:schemeClr val="accent5"/>
                </a:solidFill>
              </a:rPr>
              <a:t>對稱加密</a:t>
            </a:r>
            <a:r>
              <a:rPr lang="en-US" altLang="zh-TW" sz="4000"/>
              <a:t>”</a:t>
            </a:r>
            <a:r>
              <a:rPr lang="zh-TW" altLang="en-US" sz="4000"/>
              <a:t>和</a:t>
            </a:r>
            <a:r>
              <a:rPr lang="en-US" altLang="zh-TW" sz="4000"/>
              <a:t>”</a:t>
            </a:r>
            <a:r>
              <a:rPr lang="zh-TW" altLang="en-US" sz="4000">
                <a:solidFill>
                  <a:schemeClr val="accent5"/>
                </a:solidFill>
              </a:rPr>
              <a:t>非對稱加密</a:t>
            </a:r>
            <a:r>
              <a:rPr lang="en-US" altLang="zh-TW" sz="4000"/>
              <a:t>”</a:t>
            </a:r>
            <a:r>
              <a:rPr lang="zh-TW" altLang="en-US" sz="4000"/>
              <a:t>試下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0693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AAE931-1F40-67C8-AF6C-66ACAC7B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228" y="829920"/>
            <a:ext cx="6187772" cy="549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9E42F-0FB8-AE15-F60C-3F435ABD5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97" y="1628463"/>
            <a:ext cx="5147173" cy="4328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F40247-40B5-DB80-2A8A-719637C5ABDA}"/>
              </a:ext>
            </a:extLst>
          </p:cNvPr>
          <p:cNvSpPr txBox="1"/>
          <p:nvPr/>
        </p:nvSpPr>
        <p:spPr>
          <a:xfrm>
            <a:off x="464111" y="506754"/>
            <a:ext cx="481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>
                <a:solidFill>
                  <a:schemeClr val="bg1"/>
                </a:solidFill>
              </a:rPr>
              <a:t>在</a:t>
            </a:r>
            <a:r>
              <a:rPr lang="en-US" altLang="zh-TW" sz="3600">
                <a:solidFill>
                  <a:schemeClr val="bg1"/>
                </a:solidFill>
              </a:rPr>
              <a:t>Netbeans</a:t>
            </a:r>
            <a:r>
              <a:rPr lang="zh-TW" altLang="en-US" sz="3600">
                <a:solidFill>
                  <a:schemeClr val="bg1"/>
                </a:solidFill>
              </a:rPr>
              <a:t>創造</a:t>
            </a:r>
            <a:r>
              <a:rPr lang="en-US" altLang="zh-TW" sz="3600">
                <a:solidFill>
                  <a:schemeClr val="bg1"/>
                </a:solidFill>
              </a:rPr>
              <a:t>Palette</a:t>
            </a: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3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549552"/>
            <a:ext cx="5486400" cy="1645920"/>
          </a:xfrm>
        </p:spPr>
        <p:txBody>
          <a:bodyPr/>
          <a:lstStyle/>
          <a:p>
            <a:r>
              <a:rPr lang="en-US" sz="4000" dirty="0"/>
              <a:t>Peter</a:t>
            </a:r>
          </a:p>
          <a:p>
            <a:r>
              <a:rPr lang="en-US" sz="4000" dirty="0"/>
              <a:t>96554595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2E13EC-6E5A-6B3F-B917-D34167756C1B}"/>
              </a:ext>
            </a:extLst>
          </p:cNvPr>
          <p:cNvGrpSpPr/>
          <p:nvPr/>
        </p:nvGrpSpPr>
        <p:grpSpPr>
          <a:xfrm>
            <a:off x="339077" y="232229"/>
            <a:ext cx="3204873" cy="573461"/>
            <a:chOff x="8987127" y="145039"/>
            <a:chExt cx="3204873" cy="57346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39328B3-0710-9F81-16FF-ED097FA66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7127" y="145039"/>
              <a:ext cx="618692" cy="573461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93EC005-5AF0-7F44-0950-F730990D564B}"/>
                </a:ext>
              </a:extLst>
            </p:cNvPr>
            <p:cNvSpPr txBox="1">
              <a:spLocks/>
            </p:cNvSpPr>
            <p:nvPr/>
          </p:nvSpPr>
          <p:spPr>
            <a:xfrm>
              <a:off x="9727359" y="187006"/>
              <a:ext cx="2464641" cy="489528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6000" b="1" i="0" kern="1200" spc="1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TW" altLang="en-US" sz="3000" dirty="0"/>
                <a:t>香港編程學會</a:t>
              </a:r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4121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7C763-6274-96ED-2169-80CA6A11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362"/>
            <a:ext cx="12192000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34AE9-F278-C5C2-56C3-5F00D526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A5E6-11DC-8F00-9351-67A2200D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功課</a:t>
            </a:r>
            <a:r>
              <a:rPr lang="en-US" altLang="zh-TW"/>
              <a:t>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18FB-E41F-7516-AFB9-C986B2BB78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294093"/>
            <a:ext cx="7810500" cy="3699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/>
              <a:t>自己試一次在</a:t>
            </a:r>
            <a:r>
              <a:rPr lang="en-US" altLang="zh-TW" sz="4000"/>
              <a:t>Netbeant</a:t>
            </a:r>
            <a:r>
              <a:rPr lang="zh-TW" altLang="en-US" sz="4000"/>
              <a:t>創造</a:t>
            </a:r>
            <a:r>
              <a:rPr lang="en-US" sz="4000"/>
              <a:t>palette</a:t>
            </a:r>
          </a:p>
        </p:txBody>
      </p:sp>
    </p:spTree>
    <p:extLst>
      <p:ext uri="{BB962C8B-B14F-4D97-AF65-F5344CB8AC3E}">
        <p14:creationId xmlns:p14="http://schemas.microsoft.com/office/powerpoint/2010/main" val="364841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1B0D6-BDBC-0DDF-997A-F3AF8FD8F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0401A3-8221-58BF-82DE-3674EB4FFDA1}"/>
              </a:ext>
            </a:extLst>
          </p:cNvPr>
          <p:cNvSpPr txBox="1"/>
          <p:nvPr/>
        </p:nvSpPr>
        <p:spPr>
          <a:xfrm>
            <a:off x="621553" y="224118"/>
            <a:ext cx="1850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Storage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2075D6-FB07-FD7C-B27C-75B4B82440F9}"/>
              </a:ext>
            </a:extLst>
          </p:cNvPr>
          <p:cNvSpPr/>
          <p:nvPr/>
        </p:nvSpPr>
        <p:spPr>
          <a:xfrm>
            <a:off x="2651352" y="2494808"/>
            <a:ext cx="2683824" cy="934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9765BA-E85B-2AD2-4E27-6DBF8192FF43}"/>
              </a:ext>
            </a:extLst>
          </p:cNvPr>
          <p:cNvSpPr/>
          <p:nvPr/>
        </p:nvSpPr>
        <p:spPr>
          <a:xfrm>
            <a:off x="7055119" y="2494808"/>
            <a:ext cx="2683824" cy="9341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XML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1A4B8-6725-DCE4-6383-F71365728978}"/>
              </a:ext>
            </a:extLst>
          </p:cNvPr>
          <p:cNvCxnSpPr/>
          <p:nvPr/>
        </p:nvCxnSpPr>
        <p:spPr>
          <a:xfrm>
            <a:off x="5335176" y="2752105"/>
            <a:ext cx="1719943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404A5A-F75F-3CB9-4455-263D510D8504}"/>
              </a:ext>
            </a:extLst>
          </p:cNvPr>
          <p:cNvCxnSpPr>
            <a:cxnSpLocks/>
          </p:cNvCxnSpPr>
          <p:nvPr/>
        </p:nvCxnSpPr>
        <p:spPr>
          <a:xfrm flipH="1">
            <a:off x="5335176" y="3206619"/>
            <a:ext cx="1719943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53495A-384C-4CE9-5C2B-1429FABA5ECD}"/>
              </a:ext>
            </a:extLst>
          </p:cNvPr>
          <p:cNvSpPr txBox="1"/>
          <p:nvPr/>
        </p:nvSpPr>
        <p:spPr>
          <a:xfrm>
            <a:off x="5823546" y="2310142"/>
            <a:ext cx="68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Write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99279-D9C8-9C33-836F-675EFF3ED24A}"/>
              </a:ext>
            </a:extLst>
          </p:cNvPr>
          <p:cNvSpPr txBox="1"/>
          <p:nvPr/>
        </p:nvSpPr>
        <p:spPr>
          <a:xfrm>
            <a:off x="5818032" y="3343979"/>
            <a:ext cx="68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64300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328774-B06C-7B58-8B38-90958766F33B}"/>
              </a:ext>
            </a:extLst>
          </p:cNvPr>
          <p:cNvSpPr txBox="1"/>
          <p:nvPr/>
        </p:nvSpPr>
        <p:spPr>
          <a:xfrm>
            <a:off x="621553" y="224118"/>
            <a:ext cx="1850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Storage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4A2A4-394B-01C5-E7F8-7EE8032095B0}"/>
              </a:ext>
            </a:extLst>
          </p:cNvPr>
          <p:cNvSpPr txBox="1"/>
          <p:nvPr/>
        </p:nvSpPr>
        <p:spPr>
          <a:xfrm>
            <a:off x="3847815" y="132931"/>
            <a:ext cx="540724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</a:rPr>
              <a:t>package org.hkps.mavenproject2;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import java.io.File;</a:t>
            </a:r>
          </a:p>
          <a:p>
            <a:r>
              <a:rPr lang="en-US" sz="700">
                <a:solidFill>
                  <a:schemeClr val="bg1"/>
                </a:solidFill>
              </a:rPr>
              <a:t>import java.io.FileInputStream;</a:t>
            </a:r>
          </a:p>
          <a:p>
            <a:r>
              <a:rPr lang="en-US" sz="700">
                <a:solidFill>
                  <a:schemeClr val="bg1"/>
                </a:solidFill>
              </a:rPr>
              <a:t>import java.io.FileOutputStream;</a:t>
            </a:r>
          </a:p>
          <a:p>
            <a:r>
              <a:rPr lang="en-US" sz="700">
                <a:solidFill>
                  <a:schemeClr val="bg1"/>
                </a:solidFill>
              </a:rPr>
              <a:t>import com.thoughtworks.xstream.XStream;</a:t>
            </a:r>
          </a:p>
          <a:p>
            <a:r>
              <a:rPr lang="en-US" sz="700">
                <a:solidFill>
                  <a:schemeClr val="bg1"/>
                </a:solidFill>
              </a:rPr>
              <a:t>import java.io.FileNotFoundException;</a:t>
            </a:r>
          </a:p>
          <a:p>
            <a:r>
              <a:rPr lang="en-US" sz="700">
                <a:solidFill>
                  <a:schemeClr val="bg1"/>
                </a:solidFill>
              </a:rPr>
              <a:t>import java.io.IOException;</a:t>
            </a:r>
          </a:p>
          <a:p>
            <a:r>
              <a:rPr lang="en-US" sz="700">
                <a:solidFill>
                  <a:schemeClr val="bg1"/>
                </a:solidFill>
              </a:rPr>
              <a:t>import org.apache.commons.io.IOUtils;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public class Setting {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	private static Setting setting = null;</a:t>
            </a:r>
          </a:p>
          <a:p>
            <a:r>
              <a:rPr lang="en-US" sz="700">
                <a:solidFill>
                  <a:schemeClr val="bg1"/>
                </a:solidFill>
              </a:rPr>
              <a:t>	public static File file = new File("setting.xml");</a:t>
            </a:r>
          </a:p>
          <a:p>
            <a:r>
              <a:rPr lang="en-US" sz="700">
                <a:solidFill>
                  <a:schemeClr val="bg1"/>
                </a:solidFill>
              </a:rPr>
              <a:t>	public int x;</a:t>
            </a:r>
          </a:p>
          <a:p>
            <a:r>
              <a:rPr lang="en-US" sz="700">
                <a:solidFill>
                  <a:schemeClr val="bg1"/>
                </a:solidFill>
              </a:rPr>
              <a:t>	public int y;</a:t>
            </a:r>
          </a:p>
          <a:p>
            <a:r>
              <a:rPr lang="en-US" sz="700">
                <a:solidFill>
                  <a:schemeClr val="bg1"/>
                </a:solidFill>
              </a:rPr>
              <a:t>	public int width;</a:t>
            </a:r>
          </a:p>
          <a:p>
            <a:r>
              <a:rPr lang="en-US" sz="700">
                <a:solidFill>
                  <a:schemeClr val="bg1"/>
                </a:solidFill>
              </a:rPr>
              <a:t>	public int height;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	private Setting() {</a:t>
            </a:r>
          </a:p>
          <a:p>
            <a:r>
              <a:rPr lang="en-US" sz="700">
                <a:solidFill>
                  <a:schemeClr val="bg1"/>
                </a:solidFill>
              </a:rPr>
              <a:t>		width = 1600;</a:t>
            </a:r>
          </a:p>
          <a:p>
            <a:r>
              <a:rPr lang="en-US" sz="700">
                <a:solidFill>
                  <a:schemeClr val="bg1"/>
                </a:solidFill>
              </a:rPr>
              <a:t>		height = 1000;</a:t>
            </a:r>
          </a:p>
          <a:p>
            <a:r>
              <a:rPr lang="en-US" sz="700">
                <a:solidFill>
                  <a:schemeClr val="bg1"/>
                </a:solidFill>
              </a:rPr>
              <a:t>	}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	public static Setting getInstance() {</a:t>
            </a:r>
          </a:p>
          <a:p>
            <a:r>
              <a:rPr lang="en-US" sz="700">
                <a:solidFill>
                  <a:schemeClr val="bg1"/>
                </a:solidFill>
              </a:rPr>
              <a:t>		if (setting == null) {</a:t>
            </a:r>
          </a:p>
          <a:p>
            <a:r>
              <a:rPr lang="en-US" sz="700">
                <a:solidFill>
                  <a:schemeClr val="bg1"/>
                </a:solidFill>
              </a:rPr>
              <a:t>			setting = load();</a:t>
            </a:r>
          </a:p>
          <a:p>
            <a:r>
              <a:rPr lang="en-US" sz="700">
                <a:solidFill>
                  <a:schemeClr val="bg1"/>
                </a:solidFill>
              </a:rPr>
              <a:t>		}</a:t>
            </a:r>
          </a:p>
          <a:p>
            <a:r>
              <a:rPr lang="en-US" sz="700">
                <a:solidFill>
                  <a:schemeClr val="bg1"/>
                </a:solidFill>
              </a:rPr>
              <a:t>		return setting;</a:t>
            </a:r>
          </a:p>
          <a:p>
            <a:r>
              <a:rPr lang="en-US" sz="700">
                <a:solidFill>
                  <a:schemeClr val="bg1"/>
                </a:solidFill>
              </a:rPr>
              <a:t>	}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	public void save() {</a:t>
            </a:r>
          </a:p>
          <a:p>
            <a:r>
              <a:rPr lang="en-US" sz="700">
                <a:solidFill>
                  <a:schemeClr val="bg1"/>
                </a:solidFill>
              </a:rPr>
              <a:t>		XStream xstream = new XStream();</a:t>
            </a:r>
          </a:p>
          <a:p>
            <a:r>
              <a:rPr lang="en-US" sz="700">
                <a:solidFill>
                  <a:schemeClr val="bg1"/>
                </a:solidFill>
              </a:rPr>
              <a:t>		xstream.alias("Setting", Setting.class);</a:t>
            </a:r>
          </a:p>
          <a:p>
            <a:r>
              <a:rPr lang="en-US" sz="700">
                <a:solidFill>
                  <a:schemeClr val="bg1"/>
                </a:solidFill>
              </a:rPr>
              <a:t>		String xml = xstream.toXML(this);</a:t>
            </a:r>
          </a:p>
          <a:p>
            <a:r>
              <a:rPr lang="en-US" sz="700">
                <a:solidFill>
                  <a:schemeClr val="bg1"/>
                </a:solidFill>
              </a:rPr>
              <a:t>		try {</a:t>
            </a:r>
          </a:p>
          <a:p>
            <a:r>
              <a:rPr lang="en-US" sz="700">
                <a:solidFill>
                  <a:schemeClr val="bg1"/>
                </a:solidFill>
              </a:rPr>
              <a:t>			IOUtils.write(xml, new FileOutputStream(file), "utf8");</a:t>
            </a:r>
          </a:p>
          <a:p>
            <a:r>
              <a:rPr lang="en-US" sz="700">
                <a:solidFill>
                  <a:schemeClr val="bg1"/>
                </a:solidFill>
              </a:rPr>
              <a:t>		} catch (IOException e) {</a:t>
            </a:r>
          </a:p>
          <a:p>
            <a:r>
              <a:rPr lang="en-US" sz="700">
                <a:solidFill>
                  <a:schemeClr val="bg1"/>
                </a:solidFill>
              </a:rPr>
              <a:t>			e.printStackTrace();</a:t>
            </a:r>
          </a:p>
          <a:p>
            <a:r>
              <a:rPr lang="en-US" sz="700">
                <a:solidFill>
                  <a:schemeClr val="bg1"/>
                </a:solidFill>
              </a:rPr>
              <a:t>		}</a:t>
            </a:r>
          </a:p>
          <a:p>
            <a:r>
              <a:rPr lang="en-US" sz="700">
                <a:solidFill>
                  <a:schemeClr val="bg1"/>
                </a:solidFill>
              </a:rPr>
              <a:t>	}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	public static Setting load() {</a:t>
            </a:r>
          </a:p>
          <a:p>
            <a:r>
              <a:rPr lang="en-US" sz="700">
                <a:solidFill>
                  <a:schemeClr val="bg1"/>
                </a:solidFill>
              </a:rPr>
              <a:t>		try {</a:t>
            </a:r>
          </a:p>
          <a:p>
            <a:r>
              <a:rPr lang="en-US" sz="700">
                <a:solidFill>
                  <a:schemeClr val="bg1"/>
                </a:solidFill>
              </a:rPr>
              <a:t>			XStream xstream = new XStream();</a:t>
            </a:r>
          </a:p>
          <a:p>
            <a:r>
              <a:rPr lang="en-US" sz="700">
                <a:solidFill>
                  <a:schemeClr val="bg1"/>
                </a:solidFill>
              </a:rPr>
              <a:t>			xstream.allowTypes(new Class[]{Setting.class});</a:t>
            </a:r>
          </a:p>
          <a:p>
            <a:r>
              <a:rPr lang="en-US" sz="700">
                <a:solidFill>
                  <a:schemeClr val="bg1"/>
                </a:solidFill>
              </a:rPr>
              <a:t>			xstream.alias("Setting", Setting.class);</a:t>
            </a:r>
          </a:p>
          <a:p>
            <a:r>
              <a:rPr lang="en-US" sz="700">
                <a:solidFill>
                  <a:schemeClr val="bg1"/>
                </a:solidFill>
              </a:rPr>
              <a:t>			Setting s = (Setting) xstream.fromXML(new FileInputStream(file));</a:t>
            </a:r>
          </a:p>
          <a:p>
            <a:r>
              <a:rPr lang="en-US" sz="700">
                <a:solidFill>
                  <a:schemeClr val="bg1"/>
                </a:solidFill>
              </a:rPr>
              <a:t>			return s;</a:t>
            </a:r>
          </a:p>
          <a:p>
            <a:r>
              <a:rPr lang="en-US" sz="700">
                <a:solidFill>
                  <a:schemeClr val="bg1"/>
                </a:solidFill>
              </a:rPr>
              <a:t>		} catch (FileNotFoundException ex) {</a:t>
            </a:r>
          </a:p>
          <a:p>
            <a:r>
              <a:rPr lang="en-US" sz="700">
                <a:solidFill>
                  <a:schemeClr val="bg1"/>
                </a:solidFill>
              </a:rPr>
              <a:t>			ex.printStackTrace();</a:t>
            </a:r>
          </a:p>
          <a:p>
            <a:r>
              <a:rPr lang="en-US" sz="700">
                <a:solidFill>
                  <a:schemeClr val="bg1"/>
                </a:solidFill>
              </a:rPr>
              <a:t>			file.delete();</a:t>
            </a:r>
          </a:p>
          <a:p>
            <a:r>
              <a:rPr lang="en-US" sz="700">
                <a:solidFill>
                  <a:schemeClr val="bg1"/>
                </a:solidFill>
              </a:rPr>
              <a:t>			setting = new Setting();</a:t>
            </a:r>
          </a:p>
          <a:p>
            <a:r>
              <a:rPr lang="en-US" sz="700">
                <a:solidFill>
                  <a:schemeClr val="bg1"/>
                </a:solidFill>
              </a:rPr>
              <a:t>			setting.save();</a:t>
            </a:r>
          </a:p>
          <a:p>
            <a:r>
              <a:rPr lang="en-US" sz="700">
                <a:solidFill>
                  <a:schemeClr val="bg1"/>
                </a:solidFill>
              </a:rPr>
              <a:t>			return setting;</a:t>
            </a:r>
          </a:p>
          <a:p>
            <a:r>
              <a:rPr lang="en-US" sz="700">
                <a:solidFill>
                  <a:schemeClr val="bg1"/>
                </a:solidFill>
              </a:rPr>
              <a:t>		}</a:t>
            </a:r>
          </a:p>
          <a:p>
            <a:r>
              <a:rPr lang="en-US" sz="700">
                <a:solidFill>
                  <a:schemeClr val="bg1"/>
                </a:solidFill>
              </a:rPr>
              <a:t>	}</a:t>
            </a:r>
          </a:p>
          <a:p>
            <a:endParaRPr lang="en-US" sz="700">
              <a:solidFill>
                <a:schemeClr val="bg1"/>
              </a:solidFill>
            </a:endParaRPr>
          </a:p>
          <a:p>
            <a:r>
              <a:rPr lang="en-US" sz="700">
                <a:solidFill>
                  <a:schemeClr val="bg1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9753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ADE7-F3B2-001B-D023-5A06BE3C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功課</a:t>
            </a:r>
            <a:r>
              <a:rPr lang="en-US" altLang="zh-TW"/>
              <a:t>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07CA2-5E4B-95F5-D43D-BF42A0F3C4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0" y="2294093"/>
            <a:ext cx="7810500" cy="3699328"/>
          </a:xfrm>
        </p:spPr>
        <p:txBody>
          <a:bodyPr>
            <a:normAutofit/>
          </a:bodyPr>
          <a:lstStyle/>
          <a:p>
            <a:r>
              <a:rPr lang="en-US" sz="4000"/>
              <a:t>Setting</a:t>
            </a:r>
            <a:r>
              <a:rPr lang="zh-TW" altLang="en-US" sz="4000"/>
              <a:t>支援</a:t>
            </a:r>
            <a:r>
              <a:rPr lang="en-US" altLang="zh-TW" sz="4000"/>
              <a:t>width + height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4699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07DB-8CBD-374C-7B89-99E69B8C4B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Encryption</a:t>
            </a:r>
          </a:p>
        </p:txBody>
      </p:sp>
    </p:spTree>
    <p:extLst>
      <p:ext uri="{BB962C8B-B14F-4D97-AF65-F5344CB8AC3E}">
        <p14:creationId xmlns:p14="http://schemas.microsoft.com/office/powerpoint/2010/main" val="375308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B95D3-3592-DB2E-F3F1-3EA2D1C5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657" y="0"/>
            <a:ext cx="5028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04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{0228B9BD-68A6-4A1F-9A2B-9F66DF95AF0C}tf78853419_win32</Template>
  <TotalTime>2011</TotalTime>
  <Words>1056</Words>
  <Application>Microsoft Office PowerPoint</Application>
  <PresentationFormat>Widescreen</PresentationFormat>
  <Paragraphs>156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Book</vt:lpstr>
      <vt:lpstr>Franklin Gothic Demi</vt:lpstr>
      <vt:lpstr>Custom</vt:lpstr>
      <vt:lpstr>Java第21堂</vt:lpstr>
      <vt:lpstr>PowerPoint Presentation</vt:lpstr>
      <vt:lpstr>PowerPoint Presentation</vt:lpstr>
      <vt:lpstr>功課1</vt:lpstr>
      <vt:lpstr>PowerPoint Presentation</vt:lpstr>
      <vt:lpstr>PowerPoint Presentation</vt:lpstr>
      <vt:lpstr>功課2</vt:lpstr>
      <vt:lpstr>Encryption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功課3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Java第一堂</dc:title>
  <dc:creator>Peter Quantr</dc:creator>
  <cp:lastModifiedBy>Peter Cheung</cp:lastModifiedBy>
  <cp:revision>225</cp:revision>
  <dcterms:created xsi:type="dcterms:W3CDTF">2024-05-10T11:32:53Z</dcterms:created>
  <dcterms:modified xsi:type="dcterms:W3CDTF">2024-10-20T06:00:22Z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