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7"/>
  </p:notesMasterIdLst>
  <p:handoutMasterIdLst>
    <p:handoutMasterId r:id="rId18"/>
  </p:handoutMasterIdLst>
  <p:sldIdLst>
    <p:sldId id="410" r:id="rId5"/>
    <p:sldId id="383" r:id="rId6"/>
    <p:sldId id="438" r:id="rId7"/>
    <p:sldId id="437" r:id="rId8"/>
    <p:sldId id="446" r:id="rId9"/>
    <p:sldId id="445" r:id="rId10"/>
    <p:sldId id="447" r:id="rId11"/>
    <p:sldId id="448" r:id="rId12"/>
    <p:sldId id="449" r:id="rId13"/>
    <p:sldId id="451" r:id="rId14"/>
    <p:sldId id="450" r:id="rId15"/>
    <p:sldId id="41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4" autoAdjust="0"/>
    <p:restoredTop sz="96327" autoAdjust="0"/>
  </p:normalViewPr>
  <p:slideViewPr>
    <p:cSldViewPr snapToGrid="0">
      <p:cViewPr>
        <p:scale>
          <a:sx n="153" d="100"/>
          <a:sy n="153" d="100"/>
        </p:scale>
        <p:origin x="3656" y="14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12/20/24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345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H="1" flipV="1">
            <a:off x="-684565" y="-74407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8041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  <p:sldLayoutId id="2147483713" r:id="rId15"/>
    <p:sldLayoutId id="2147483714" r:id="rId16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</a:t>
            </a:r>
            <a:r>
              <a:rPr lang="en-US" altLang="zh-TW" dirty="0"/>
              <a:t>28</a:t>
            </a:r>
            <a:r>
              <a:rPr lang="zh-TW" altLang="en-US" dirty="0"/>
              <a:t>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6CB3DF-EDCB-F4F1-D8B2-90C68AC80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00B2D-2579-0F76-4A89-7C59C72C6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 Weather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559EBB-13F3-93FE-F948-93D1F31B5DB4}"/>
              </a:ext>
            </a:extLst>
          </p:cNvPr>
          <p:cNvSpPr txBox="1"/>
          <p:nvPr/>
        </p:nvSpPr>
        <p:spPr>
          <a:xfrm>
            <a:off x="420686" y="2028616"/>
            <a:ext cx="112834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2000">
                <a:solidFill>
                  <a:schemeClr val="bg1"/>
                </a:solidFill>
                <a:effectLst/>
                <a:latin typeface="inherit"/>
              </a:rPr>
              <a:t>String url = "https://data.weather.gov.hk/weatherAPI/opendata/weather.php?dataType=rhrread&amp;lang=tc";</a:t>
            </a:r>
          </a:p>
          <a:p>
            <a:r>
              <a:rPr lang="en-HK" sz="2000">
                <a:solidFill>
                  <a:schemeClr val="bg1"/>
                </a:solidFill>
                <a:effectLst/>
                <a:latin typeface="inherit"/>
              </a:rPr>
              <a:t>URI uri = URI.create(url);</a:t>
            </a:r>
          </a:p>
          <a:p>
            <a:r>
              <a:rPr lang="en-HK" sz="2000">
                <a:solidFill>
                  <a:schemeClr val="bg1"/>
                </a:solidFill>
                <a:effectLst/>
                <a:latin typeface="inherit"/>
              </a:rPr>
              <a:t>String json = IOUtils.toString(uri, "utf-8");</a:t>
            </a:r>
          </a:p>
          <a:p>
            <a:r>
              <a:rPr lang="en-HK" sz="2000">
                <a:solidFill>
                  <a:schemeClr val="bg1"/>
                </a:solidFill>
                <a:effectLst/>
                <a:latin typeface="inherit"/>
              </a:rPr>
              <a:t>System.out.println(json);</a:t>
            </a: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070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D793E-D14E-8CCC-0424-1C313D0A2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READ/Write 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FA138-59E7-93A2-6419-DD226A3151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37851" y="2984552"/>
            <a:ext cx="8952271" cy="888895"/>
          </a:xfrm>
        </p:spPr>
        <p:txBody>
          <a:bodyPr>
            <a:normAutofit/>
          </a:bodyPr>
          <a:lstStyle/>
          <a:p>
            <a:r>
              <a:rPr lang="en-US" sz="3200"/>
              <a:t>https://www.geeksforgeeks.org/parse-json-java/</a:t>
            </a:r>
          </a:p>
        </p:txBody>
      </p:sp>
    </p:spTree>
    <p:extLst>
      <p:ext uri="{BB962C8B-B14F-4D97-AF65-F5344CB8AC3E}">
        <p14:creationId xmlns:p14="http://schemas.microsoft.com/office/powerpoint/2010/main" val="3462509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10590742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 dirty="0"/>
              <a:t>JSON</a:t>
            </a:r>
          </a:p>
          <a:p>
            <a:pPr lvl="1"/>
            <a:r>
              <a:rPr lang="en-US" sz="4400" dirty="0"/>
              <a:t>Restful api</a:t>
            </a:r>
            <a:endParaRPr lang="en-US" altLang="zh-TW" sz="4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BD5D45-2F49-A8A2-BE75-CDBC3B21E3AD}"/>
              </a:ext>
            </a:extLst>
          </p:cNvPr>
          <p:cNvSpPr txBox="1"/>
          <p:nvPr/>
        </p:nvSpPr>
        <p:spPr>
          <a:xfrm>
            <a:off x="3554361" y="1696840"/>
            <a:ext cx="82301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3600" b="0" i="0">
                <a:solidFill>
                  <a:srgbClr val="1F1F1F"/>
                </a:solidFill>
                <a:effectLst/>
                <a:latin typeface="Google Sans"/>
              </a:rPr>
              <a:t>JSON (JavaScript Object Notation) is </a:t>
            </a:r>
            <a:r>
              <a:rPr lang="en-HK" sz="3600" b="0" i="0">
                <a:solidFill>
                  <a:srgbClr val="040C28"/>
                </a:solidFill>
                <a:effectLst/>
                <a:latin typeface="Google Sans"/>
              </a:rPr>
              <a:t>a lightweight data-interchange format</a:t>
            </a:r>
            <a:r>
              <a:rPr lang="en-HK" sz="3600" b="0" i="0">
                <a:solidFill>
                  <a:srgbClr val="1F1F1F"/>
                </a:solidFill>
                <a:effectLst/>
                <a:latin typeface="Google Sans"/>
              </a:rPr>
              <a:t>. It is easy for humans to read and write. It is easy for machines to parse and generate. It is based on a subset of the JavaScript Programming Language Standard ECMA-262 3rd Edition - December 1999.</a:t>
            </a:r>
            <a:endParaRPr lang="en-US" sz="3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03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4BB9B8-058B-EA0E-699C-5E0C5A89792B}"/>
              </a:ext>
            </a:extLst>
          </p:cNvPr>
          <p:cNvSpPr txBox="1"/>
          <p:nvPr/>
        </p:nvSpPr>
        <p:spPr>
          <a:xfrm>
            <a:off x="532563" y="341644"/>
            <a:ext cx="2366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JSON Example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92D3DD-76C7-52D9-AAE4-8C5D9C4B250E}"/>
              </a:ext>
            </a:extLst>
          </p:cNvPr>
          <p:cNvSpPr txBox="1"/>
          <p:nvPr/>
        </p:nvSpPr>
        <p:spPr>
          <a:xfrm>
            <a:off x="2182761" y="1563330"/>
            <a:ext cx="7479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28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{"name":"John", "age":30, "car":null}</a:t>
            </a:r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0AFC31-9E30-7F5D-7E8F-BA3E84132E78}"/>
              </a:ext>
            </a:extLst>
          </p:cNvPr>
          <p:cNvSpPr txBox="1"/>
          <p:nvPr/>
        </p:nvSpPr>
        <p:spPr>
          <a:xfrm>
            <a:off x="2189013" y="2785016"/>
            <a:ext cx="373371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28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HK" sz="2800">
                <a:solidFill>
                  <a:srgbClr val="A52A2A"/>
                </a:solidFill>
                <a:latin typeface="Consolas" panose="020B0609020204030204" pitchFamily="49" charset="0"/>
              </a:rPr>
              <a:t>   </a:t>
            </a:r>
            <a:r>
              <a:rPr lang="en-HK" sz="28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"name":"John", </a:t>
            </a:r>
          </a:p>
          <a:p>
            <a:r>
              <a:rPr lang="en-HK" sz="2800">
                <a:solidFill>
                  <a:srgbClr val="A52A2A"/>
                </a:solidFill>
                <a:latin typeface="Consolas" panose="020B0609020204030204" pitchFamily="49" charset="0"/>
              </a:rPr>
              <a:t>   </a:t>
            </a:r>
            <a:r>
              <a:rPr lang="en-HK" sz="28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"age":30, </a:t>
            </a:r>
          </a:p>
          <a:p>
            <a:r>
              <a:rPr lang="en-HK" sz="2800">
                <a:solidFill>
                  <a:srgbClr val="A52A2A"/>
                </a:solidFill>
                <a:latin typeface="Consolas" panose="020B0609020204030204" pitchFamily="49" charset="0"/>
              </a:rPr>
              <a:t>   </a:t>
            </a:r>
            <a:r>
              <a:rPr lang="en-HK" sz="28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"car":null</a:t>
            </a:r>
          </a:p>
          <a:p>
            <a:r>
              <a:rPr lang="en-HK" sz="28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96747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AFD09A-DCCC-CDE4-A666-F34D24353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18E84F-958D-E93F-B5B4-5AE4D65B7CBA}"/>
              </a:ext>
            </a:extLst>
          </p:cNvPr>
          <p:cNvSpPr txBox="1"/>
          <p:nvPr/>
        </p:nvSpPr>
        <p:spPr>
          <a:xfrm>
            <a:off x="532563" y="341644"/>
            <a:ext cx="2012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Check JSON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A464FB-660D-DCFE-928F-294826015CC7}"/>
              </a:ext>
            </a:extLst>
          </p:cNvPr>
          <p:cNvSpPr txBox="1"/>
          <p:nvPr/>
        </p:nvSpPr>
        <p:spPr>
          <a:xfrm>
            <a:off x="2412748" y="1242727"/>
            <a:ext cx="8268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28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https://jsonformatter.curiousconcept.com/</a:t>
            </a:r>
            <a:endParaRPr lang="en-US" sz="2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5F3CCD-6575-CB2B-2D7B-22360E3A3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824" y="1928880"/>
            <a:ext cx="9146459" cy="458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0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980FD-9B53-FFBA-1A45-A347DA3C7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4D7E40-EFBC-6A0D-2109-C4A5257BF641}"/>
              </a:ext>
            </a:extLst>
          </p:cNvPr>
          <p:cNvSpPr txBox="1"/>
          <p:nvPr/>
        </p:nvSpPr>
        <p:spPr>
          <a:xfrm>
            <a:off x="532563" y="341644"/>
            <a:ext cx="2366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JSON Example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1A87A41-5C14-1770-C517-7BE86C915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980" y="1401096"/>
            <a:ext cx="6970016" cy="4908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96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489CF-35A4-4F46-F832-340652140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4A76A-A3FC-F713-78E3-8E860F422152}"/>
              </a:ext>
            </a:extLst>
          </p:cNvPr>
          <p:cNvSpPr txBox="1"/>
          <p:nvPr/>
        </p:nvSpPr>
        <p:spPr>
          <a:xfrm>
            <a:off x="532563" y="341644"/>
            <a:ext cx="1835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JSON Array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6E457C-4D72-22CB-C311-99ED0213AA47}"/>
              </a:ext>
            </a:extLst>
          </p:cNvPr>
          <p:cNvSpPr txBox="1"/>
          <p:nvPr/>
        </p:nvSpPr>
        <p:spPr>
          <a:xfrm>
            <a:off x="2507226" y="1666568"/>
            <a:ext cx="6009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3600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"Ford"</a:t>
            </a:r>
            <a:r>
              <a:rPr lang="en-HK" sz="3600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"BMW"</a:t>
            </a:r>
            <a:r>
              <a:rPr lang="en-HK" sz="3600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"Fiat"</a:t>
            </a:r>
            <a:r>
              <a:rPr lang="en-HK" sz="3600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endParaRPr lang="en-US" sz="36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44023A-ABC7-7FCC-825F-56E645F58A9E}"/>
              </a:ext>
            </a:extLst>
          </p:cNvPr>
          <p:cNvSpPr txBox="1"/>
          <p:nvPr/>
        </p:nvSpPr>
        <p:spPr>
          <a:xfrm>
            <a:off x="2507226" y="2801057"/>
            <a:ext cx="88870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HK" sz="3600">
                <a:solidFill>
                  <a:srgbClr val="A52A2A"/>
                </a:solidFill>
                <a:latin typeface="Consolas" panose="020B0609020204030204" pitchFamily="49" charset="0"/>
              </a:rPr>
              <a:t>   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"name":"John", </a:t>
            </a:r>
          </a:p>
          <a:p>
            <a:r>
              <a:rPr lang="en-HK" sz="3600">
                <a:solidFill>
                  <a:srgbClr val="A52A2A"/>
                </a:solidFill>
                <a:latin typeface="Consolas" panose="020B0609020204030204" pitchFamily="49" charset="0"/>
              </a:rPr>
              <a:t>   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"age":30, </a:t>
            </a:r>
          </a:p>
          <a:p>
            <a:r>
              <a:rPr lang="en-HK" sz="3600">
                <a:solidFill>
                  <a:srgbClr val="A52A2A"/>
                </a:solidFill>
                <a:latin typeface="Consolas" panose="020B0609020204030204" pitchFamily="49" charset="0"/>
              </a:rPr>
              <a:t>   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"car": </a:t>
            </a:r>
            <a:r>
              <a:rPr lang="en-HK" sz="3600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"Ford"</a:t>
            </a:r>
            <a:r>
              <a:rPr lang="en-HK" sz="3600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"BMW"</a:t>
            </a:r>
            <a:r>
              <a:rPr lang="en-HK" sz="3600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"Fiat"</a:t>
            </a:r>
            <a:r>
              <a:rPr lang="en-HK" sz="3600" b="0" i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endParaRPr lang="en-HK" sz="3600" b="0" i="0">
              <a:solidFill>
                <a:srgbClr val="A52A2A"/>
              </a:solidFill>
              <a:effectLst/>
              <a:latin typeface="Consolas" panose="020B0609020204030204" pitchFamily="49" charset="0"/>
            </a:endParaRPr>
          </a:p>
          <a:p>
            <a:r>
              <a:rPr lang="en-HK" sz="3600" b="0" i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110163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0D1AE6-CE07-ECD3-2A9C-855565AE9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34675D-C4F6-B0C4-3B1C-D6E1B6144F37}"/>
              </a:ext>
            </a:extLst>
          </p:cNvPr>
          <p:cNvSpPr txBox="1"/>
          <p:nvPr/>
        </p:nvSpPr>
        <p:spPr>
          <a:xfrm>
            <a:off x="3554361" y="1443841"/>
            <a:ext cx="82301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3600" b="0" i="0">
                <a:solidFill>
                  <a:srgbClr val="1F2328"/>
                </a:solidFill>
                <a:effectLst/>
                <a:latin typeface="-apple-system"/>
              </a:rPr>
              <a:t>Gson is a Java library that can be used to convert Java Objects into their JSON representation. It can also be used to convert a JSON string to an equivalent Java object. Gson can work with arbitrary Java objects including pre-existing objects that you do not have source-code of.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481624-3898-9013-93AD-1D1E8252F54D}"/>
              </a:ext>
            </a:extLst>
          </p:cNvPr>
          <p:cNvSpPr txBox="1"/>
          <p:nvPr/>
        </p:nvSpPr>
        <p:spPr>
          <a:xfrm>
            <a:off x="3554361" y="5810864"/>
            <a:ext cx="6516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chemeClr val="tx2"/>
                </a:solidFill>
              </a:rPr>
              <a:t>https://github.com/google/gson</a:t>
            </a:r>
          </a:p>
        </p:txBody>
      </p:sp>
    </p:spTree>
    <p:extLst>
      <p:ext uri="{BB962C8B-B14F-4D97-AF65-F5344CB8AC3E}">
        <p14:creationId xmlns:p14="http://schemas.microsoft.com/office/powerpoint/2010/main" val="1150299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55477-914F-535E-BD44-FC97AB112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A2E219-5C4B-9A2F-2E9F-5475E83D2EE8}"/>
              </a:ext>
            </a:extLst>
          </p:cNvPr>
          <p:cNvSpPr txBox="1"/>
          <p:nvPr/>
        </p:nvSpPr>
        <p:spPr>
          <a:xfrm>
            <a:off x="532563" y="341644"/>
            <a:ext cx="2045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Serialization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9CCB2C-3F82-8DC4-FB9F-15770F72A8D4}"/>
              </a:ext>
            </a:extLst>
          </p:cNvPr>
          <p:cNvSpPr txBox="1"/>
          <p:nvPr/>
        </p:nvSpPr>
        <p:spPr>
          <a:xfrm>
            <a:off x="1053387" y="1693636"/>
            <a:ext cx="1070998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2800" b="0" i="0">
                <a:solidFill>
                  <a:srgbClr val="3B3B3B"/>
                </a:solidFill>
                <a:effectLst/>
                <a:latin typeface="Source Code Pro" panose="020F0502020204030204" pitchFamily="34" charset="0"/>
              </a:rPr>
              <a:t>Gson gson = </a:t>
            </a:r>
            <a:r>
              <a:rPr lang="en-HK" sz="2800" b="1" i="0">
                <a:solidFill>
                  <a:srgbClr val="395FB0"/>
                </a:solidFill>
                <a:effectLst/>
                <a:latin typeface="Source Code Pro" panose="020F0502020204030204" pitchFamily="34" charset="0"/>
              </a:rPr>
              <a:t>new</a:t>
            </a:r>
            <a:r>
              <a:rPr lang="en-HK" sz="2800" b="0" i="0">
                <a:solidFill>
                  <a:srgbClr val="3B3B3B"/>
                </a:solidFill>
                <a:effectLst/>
                <a:latin typeface="Source Code Pro" panose="020F0502020204030204" pitchFamily="34" charset="0"/>
              </a:rPr>
              <a:t> Gson();</a:t>
            </a:r>
          </a:p>
          <a:p>
            <a:r>
              <a:rPr lang="en-HK" sz="2800" b="0" i="1">
                <a:solidFill>
                  <a:srgbClr val="999988"/>
                </a:solidFill>
                <a:effectLst/>
                <a:latin typeface="Source Code Pro" panose="020F0502020204030204" pitchFamily="34" charset="0"/>
              </a:rPr>
              <a:t>// POJO -&gt; JSON String</a:t>
            </a:r>
            <a:endParaRPr lang="en-HK" sz="2800">
              <a:solidFill>
                <a:srgbClr val="3B3B3B"/>
              </a:solidFill>
              <a:latin typeface="Source Code Pro" panose="020F0502020204030204" pitchFamily="34" charset="0"/>
            </a:endParaRPr>
          </a:p>
          <a:p>
            <a:endParaRPr lang="en-HK" sz="2800" b="0" i="0">
              <a:solidFill>
                <a:srgbClr val="3B3B3B"/>
              </a:solidFill>
              <a:effectLst/>
              <a:latin typeface="Source Code Pro" panose="020F0502020204030204" pitchFamily="34" charset="0"/>
            </a:endParaRPr>
          </a:p>
          <a:p>
            <a:r>
              <a:rPr lang="en-HK" sz="2800" b="0" i="0">
                <a:solidFill>
                  <a:srgbClr val="3B3B3B"/>
                </a:solidFill>
                <a:effectLst/>
                <a:latin typeface="Source Code Pro" panose="020F0502020204030204" pitchFamily="34" charset="0"/>
              </a:rPr>
              <a:t>String json = gson.toJson(</a:t>
            </a:r>
            <a:r>
              <a:rPr lang="en-HK" sz="2800" b="1" i="0">
                <a:solidFill>
                  <a:srgbClr val="395FB0"/>
                </a:solidFill>
                <a:effectLst/>
                <a:latin typeface="Source Code Pro" panose="020F0502020204030204" pitchFamily="34" charset="0"/>
              </a:rPr>
              <a:t>new</a:t>
            </a:r>
            <a:r>
              <a:rPr lang="en-HK" sz="2800" b="0" i="0">
                <a:solidFill>
                  <a:srgbClr val="3B3B3B"/>
                </a:solidFill>
                <a:effectLst/>
                <a:latin typeface="Source Code Pro" panose="020F0502020204030204" pitchFamily="34" charset="0"/>
              </a:rPr>
              <a:t> User(1, </a:t>
            </a:r>
            <a:r>
              <a:rPr lang="en-HK" sz="2800" b="0" i="0">
                <a:solidFill>
                  <a:srgbClr val="2A00FF"/>
                </a:solidFill>
                <a:effectLst/>
                <a:latin typeface="Source Code Pro" panose="020F0502020204030204" pitchFamily="34" charset="0"/>
              </a:rPr>
              <a:t>"Lokesh"</a:t>
            </a:r>
            <a:r>
              <a:rPr lang="en-HK" sz="2800" b="0" i="0">
                <a:solidFill>
                  <a:srgbClr val="3B3B3B"/>
                </a:solidFill>
                <a:effectLst/>
                <a:latin typeface="Source Code Pro" panose="020F0502020204030204" pitchFamily="34" charset="0"/>
              </a:rPr>
              <a:t>));</a:t>
            </a:r>
          </a:p>
          <a:p>
            <a:endParaRPr lang="en-HK" sz="2800">
              <a:solidFill>
                <a:srgbClr val="3B3B3B"/>
              </a:solidFill>
              <a:latin typeface="Source Code Pro" panose="020F0502020204030204" pitchFamily="34" charset="0"/>
            </a:endParaRPr>
          </a:p>
          <a:p>
            <a:r>
              <a:rPr lang="en-HK" sz="2800" b="0" i="1">
                <a:solidFill>
                  <a:srgbClr val="999988"/>
                </a:solidFill>
                <a:effectLst/>
                <a:latin typeface="Source Code Pro" panose="020F0502020204030204" pitchFamily="34" charset="0"/>
              </a:rPr>
              <a:t>// JSON String -&gt; POJO</a:t>
            </a:r>
          </a:p>
          <a:p>
            <a:r>
              <a:rPr lang="en-HK" sz="2800" b="0" i="0">
                <a:solidFill>
                  <a:srgbClr val="3B3B3B"/>
                </a:solidFill>
                <a:effectLst/>
                <a:latin typeface="Source Code Pro" panose="020F0502020204030204" pitchFamily="34" charset="0"/>
              </a:rPr>
              <a:t>User user = gson.fromJson(json, User.</a:t>
            </a:r>
            <a:r>
              <a:rPr lang="en-HK" sz="2800" b="1" i="0">
                <a:solidFill>
                  <a:srgbClr val="395FB0"/>
                </a:solidFill>
                <a:effectLst/>
                <a:latin typeface="Source Code Pro" panose="020F0502020204030204" pitchFamily="34" charset="0"/>
              </a:rPr>
              <a:t>class</a:t>
            </a:r>
            <a:r>
              <a:rPr lang="en-HK" sz="2800" b="0" i="0">
                <a:solidFill>
                  <a:srgbClr val="3B3B3B"/>
                </a:solidFill>
                <a:effectLst/>
                <a:latin typeface="Source Code Pro" panose="020F0502020204030204" pitchFamily="34" charset="0"/>
              </a:rPr>
              <a:t>);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43105087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1911</TotalTime>
  <Words>343</Words>
  <Application>Microsoft Macintosh PowerPoint</Application>
  <PresentationFormat>Widescreen</PresentationFormat>
  <Paragraphs>49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-apple-system</vt:lpstr>
      <vt:lpstr>Google Sans</vt:lpstr>
      <vt:lpstr>inherit</vt:lpstr>
      <vt:lpstr>Arial</vt:lpstr>
      <vt:lpstr>Calibri</vt:lpstr>
      <vt:lpstr>Consolas</vt:lpstr>
      <vt:lpstr>Franklin Gothic Book</vt:lpstr>
      <vt:lpstr>Franklin Gothic Demi</vt:lpstr>
      <vt:lpstr>Source Code Pro</vt:lpstr>
      <vt:lpstr>Custom</vt:lpstr>
      <vt:lpstr>Java第28堂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READ Weather</vt:lpstr>
      <vt:lpstr>READ/Write JSON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213</cp:revision>
  <dcterms:created xsi:type="dcterms:W3CDTF">2024-05-10T11:32:53Z</dcterms:created>
  <dcterms:modified xsi:type="dcterms:W3CDTF">2024-12-20T15:36:49Z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